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Lato" charset="1" panose="020F0502020204030203"/>
      <p:regular r:id="rId11"/>
    </p:embeddedFont>
    <p:embeddedFont>
      <p:font typeface="Lato Bold" charset="1" panose="020F0502020204030203"/>
      <p:regular r:id="rId12"/>
    </p:embeddedFont>
    <p:embeddedFont>
      <p:font typeface="Lato Italics" charset="1" panose="020F0502020204030203"/>
      <p:regular r:id="rId13"/>
    </p:embeddedFont>
    <p:embeddedFont>
      <p:font typeface="Lato Bold Italics" charset="1" panose="020F0502020204030203"/>
      <p:regular r:id="rId14"/>
    </p:embeddedFont>
    <p:embeddedFont>
      <p:font typeface="Lato Bold" charset="1" panose="020F0502020204030203"/>
      <p:regular r:id="rId15"/>
    </p:embeddedFont>
    <p:embeddedFont>
      <p:font typeface="Lato Bold Bold" charset="1" panose="020F0502020204030203"/>
      <p:regular r:id="rId16"/>
    </p:embeddedFont>
    <p:embeddedFont>
      <p:font typeface="Lato Bold Italics" charset="1" panose="020F0502020204030203"/>
      <p:regular r:id="rId17"/>
    </p:embeddedFont>
    <p:embeddedFont>
      <p:font typeface="Lato Bold Bold Italics" charset="1" panose="020F0502020204030203"/>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slides/slide35.xml" Type="http://schemas.openxmlformats.org/officeDocument/2006/relationships/slide"/><Relationship Id="rId58" Target="slides/slide36.xml" Type="http://schemas.openxmlformats.org/officeDocument/2006/relationships/slide"/><Relationship Id="rId59" Target="slides/slide37.xml" Type="http://schemas.openxmlformats.org/officeDocument/2006/relationships/slide"/><Relationship Id="rId6" Target="fonts/font6.fntdata" Type="http://schemas.openxmlformats.org/officeDocument/2006/relationships/font"/><Relationship Id="rId60" Target="slides/slide38.xml" Type="http://schemas.openxmlformats.org/officeDocument/2006/relationships/slide"/><Relationship Id="rId61" Target="slides/slide39.xml" Type="http://schemas.openxmlformats.org/officeDocument/2006/relationships/slide"/><Relationship Id="rId62" Target="slides/slide40.xml" Type="http://schemas.openxmlformats.org/officeDocument/2006/relationships/slide"/><Relationship Id="rId63" Target="slides/slide41.xml" Type="http://schemas.openxmlformats.org/officeDocument/2006/relationships/slide"/><Relationship Id="rId64" Target="slides/slide4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0" y="2395950"/>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4770" y="8815862"/>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8522" y="2581726"/>
            <a:ext cx="3395204" cy="104942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16862" y="-1471138"/>
            <a:ext cx="2942276" cy="2942276"/>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253632" y="0"/>
            <a:ext cx="2370581" cy="2364391"/>
          </a:xfrm>
          <a:prstGeom prst="rect">
            <a:avLst/>
          </a:prstGeom>
        </p:spPr>
      </p:pic>
      <p:sp>
        <p:nvSpPr>
          <p:cNvPr name="TextBox 12" id="12"/>
          <p:cNvSpPr txBox="true"/>
          <p:nvPr/>
        </p:nvSpPr>
        <p:spPr>
          <a:xfrm rot="0">
            <a:off x="1866124" y="819150"/>
            <a:ext cx="14950738" cy="3642078"/>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ROAD LANE LINE DETECTION</a:t>
            </a:r>
          </a:p>
        </p:txBody>
      </p:sp>
      <p:sp>
        <p:nvSpPr>
          <p:cNvPr name="TextBox 13" id="13"/>
          <p:cNvSpPr txBox="true"/>
          <p:nvPr/>
        </p:nvSpPr>
        <p:spPr>
          <a:xfrm rot="0">
            <a:off x="1866124" y="5593230"/>
            <a:ext cx="9144000" cy="3222632"/>
          </a:xfrm>
          <a:prstGeom prst="rect">
            <a:avLst/>
          </a:prstGeom>
        </p:spPr>
        <p:txBody>
          <a:bodyPr anchor="t" rtlCol="false" tIns="0" lIns="0" bIns="0" rIns="0">
            <a:spAutoFit/>
          </a:bodyPr>
          <a:lstStyle/>
          <a:p>
            <a:pPr algn="just">
              <a:lnSpc>
                <a:spcPts val="4899"/>
              </a:lnSpc>
            </a:pPr>
            <a:r>
              <a:rPr lang="en-US" sz="3499">
                <a:solidFill>
                  <a:srgbClr val="000000"/>
                </a:solidFill>
                <a:latin typeface="Lato Bold Bold Italics"/>
              </a:rPr>
              <a:t>                     </a:t>
            </a:r>
            <a:r>
              <a:rPr lang="en-US" sz="3499">
                <a:solidFill>
                  <a:srgbClr val="000000"/>
                </a:solidFill>
                <a:latin typeface="Lato Bold Bold"/>
              </a:rPr>
              <a:t>BATCH - 11</a:t>
            </a:r>
          </a:p>
          <a:p>
            <a:pPr algn="just">
              <a:lnSpc>
                <a:spcPts val="4199"/>
              </a:lnSpc>
            </a:pPr>
            <a:r>
              <a:rPr lang="en-US" sz="2999">
                <a:solidFill>
                  <a:srgbClr val="000000"/>
                </a:solidFill>
                <a:latin typeface="Lato Bold Italics"/>
              </a:rPr>
              <a:t>20071A6916 - D. Vishnu Siddartha Reddy</a:t>
            </a:r>
          </a:p>
          <a:p>
            <a:pPr algn="just">
              <a:lnSpc>
                <a:spcPts val="4199"/>
              </a:lnSpc>
            </a:pPr>
            <a:r>
              <a:rPr lang="en-US" sz="2999">
                <a:solidFill>
                  <a:srgbClr val="000000"/>
                </a:solidFill>
                <a:latin typeface="Lato Bold Italics"/>
              </a:rPr>
              <a:t>20071A6930 - K. Yashwanth Sai Krishna</a:t>
            </a:r>
          </a:p>
          <a:p>
            <a:pPr algn="just">
              <a:lnSpc>
                <a:spcPts val="4199"/>
              </a:lnSpc>
            </a:pPr>
            <a:r>
              <a:rPr lang="en-US" sz="2999">
                <a:solidFill>
                  <a:srgbClr val="000000"/>
                </a:solidFill>
                <a:latin typeface="Lato Bold Italics"/>
              </a:rPr>
              <a:t>20071A6940 - MKM Nawaz</a:t>
            </a:r>
          </a:p>
          <a:p>
            <a:pPr algn="just">
              <a:lnSpc>
                <a:spcPts val="4199"/>
              </a:lnSpc>
            </a:pPr>
            <a:r>
              <a:rPr lang="en-US" sz="2999">
                <a:solidFill>
                  <a:srgbClr val="000000"/>
                </a:solidFill>
                <a:latin typeface="Lato Bold Italics"/>
              </a:rPr>
              <a:t>20071A6944 - P. Sathwik Goud</a:t>
            </a:r>
          </a:p>
          <a:p>
            <a:pPr algn="just">
              <a:lnSpc>
                <a:spcPts val="4199"/>
              </a:lnSpc>
              <a:spcBef>
                <a:spcPct val="0"/>
              </a:spcBef>
            </a:pPr>
          </a:p>
        </p:txBody>
      </p:sp>
      <p:sp>
        <p:nvSpPr>
          <p:cNvPr name="TextBox 14" id="14"/>
          <p:cNvSpPr txBox="true"/>
          <p:nvPr/>
        </p:nvSpPr>
        <p:spPr>
          <a:xfrm rot="0">
            <a:off x="11482248" y="4859297"/>
            <a:ext cx="5059680" cy="3257844"/>
          </a:xfrm>
          <a:prstGeom prst="rect">
            <a:avLst/>
          </a:prstGeom>
        </p:spPr>
        <p:txBody>
          <a:bodyPr anchor="t" rtlCol="false" tIns="0" lIns="0" bIns="0" rIns="0">
            <a:spAutoFit/>
          </a:bodyPr>
          <a:lstStyle/>
          <a:p>
            <a:pPr algn="ctr">
              <a:lnSpc>
                <a:spcPts val="8209"/>
              </a:lnSpc>
            </a:pPr>
          </a:p>
          <a:p>
            <a:pPr algn="ctr">
              <a:lnSpc>
                <a:spcPts val="4358"/>
              </a:lnSpc>
            </a:pPr>
            <a:r>
              <a:rPr lang="en-US" sz="3112">
                <a:solidFill>
                  <a:srgbClr val="000000"/>
                </a:solidFill>
                <a:latin typeface="Lato Bold"/>
              </a:rPr>
              <a:t> </a:t>
            </a:r>
            <a:r>
              <a:rPr lang="en-US" sz="3112">
                <a:solidFill>
                  <a:srgbClr val="000000"/>
                </a:solidFill>
                <a:latin typeface="Lato Bold Bold"/>
              </a:rPr>
              <a:t>GUIDE </a:t>
            </a:r>
          </a:p>
          <a:p>
            <a:pPr algn="ctr">
              <a:lnSpc>
                <a:spcPts val="4358"/>
              </a:lnSpc>
            </a:pPr>
            <a:r>
              <a:rPr lang="en-US" sz="3112">
                <a:solidFill>
                  <a:srgbClr val="000000"/>
                </a:solidFill>
                <a:latin typeface="Lato Bold Italics"/>
              </a:rPr>
              <a:t>Mr. K. Sreenivasa Rao</a:t>
            </a:r>
          </a:p>
          <a:p>
            <a:pPr algn="ctr">
              <a:lnSpc>
                <a:spcPts val="4358"/>
              </a:lnSpc>
            </a:pPr>
            <a:r>
              <a:rPr lang="en-US" sz="3112">
                <a:solidFill>
                  <a:srgbClr val="000000"/>
                </a:solidFill>
                <a:latin typeface="Lato Bold Italics"/>
              </a:rPr>
              <a:t>Assistant Professor</a:t>
            </a:r>
          </a:p>
          <a:p>
            <a:pPr algn="ctr">
              <a:lnSpc>
                <a:spcPts val="4358"/>
              </a:lnSpc>
              <a:spcBef>
                <a:spcPct val="0"/>
              </a:spcBef>
            </a:pPr>
            <a:r>
              <a:rPr lang="en-US" sz="3112">
                <a:solidFill>
                  <a:srgbClr val="000000"/>
                </a:solidFill>
                <a:latin typeface="Lato Bold Italics"/>
              </a:rPr>
              <a:t>Department of CSE-AIML&amp;IoT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43721" y="688299"/>
            <a:ext cx="9200557" cy="1730229"/>
            <a:chOff x="0" y="0"/>
            <a:chExt cx="2423192" cy="455698"/>
          </a:xfrm>
        </p:grpSpPr>
        <p:sp>
          <p:nvSpPr>
            <p:cNvPr name="Freeform 9" id="9"/>
            <p:cNvSpPr/>
            <p:nvPr/>
          </p:nvSpPr>
          <p:spPr>
            <a:xfrm flipH="false" flipV="false">
              <a:off x="0" y="0"/>
              <a:ext cx="2423192" cy="455698"/>
            </a:xfrm>
            <a:custGeom>
              <a:avLst/>
              <a:gdLst/>
              <a:ahLst/>
              <a:cxnLst/>
              <a:rect r="r" b="b" t="t" l="l"/>
              <a:pathLst>
                <a:path h="455698" w="2423192">
                  <a:moveTo>
                    <a:pt x="0" y="0"/>
                  </a:moveTo>
                  <a:lnTo>
                    <a:pt x="2423192" y="0"/>
                  </a:lnTo>
                  <a:lnTo>
                    <a:pt x="2423192"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246042" y="2799349"/>
            <a:ext cx="13795916" cy="4311650"/>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The algorithm used in this work aims to recognize lane markings on the road by feeding the system a video of the road as an input using computer vision technology, with the primary goal of lowering the number of accidents.</a:t>
            </a:r>
          </a:p>
          <a:p>
            <a:pPr algn="just" marL="755649" indent="-377824" lvl="1">
              <a:lnSpc>
                <a:spcPts val="4899"/>
              </a:lnSpc>
              <a:buFont typeface="Arial"/>
              <a:buChar char="•"/>
            </a:pPr>
            <a:r>
              <a:rPr lang="en-US" sz="3499" spc="122">
                <a:solidFill>
                  <a:srgbClr val="000000"/>
                </a:solidFill>
                <a:latin typeface="Lato Bold Italics"/>
              </a:rPr>
              <a:t>In order to obtain a very high recognition rate, we successively carry on color detection and edge detection to the lane.</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PROPOSED SYSTEM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246042" y="2261018"/>
            <a:ext cx="14152994" cy="5066197"/>
          </a:xfrm>
          <a:prstGeom prst="rect">
            <a:avLst/>
          </a:prstGeom>
        </p:spPr>
        <p:txBody>
          <a:bodyPr anchor="t" rtlCol="false" tIns="0" lIns="0" bIns="0" rIns="0">
            <a:spAutoFit/>
          </a:bodyPr>
          <a:lstStyle/>
          <a:p>
            <a:pPr algn="just" marL="775207" indent="-387604" lvl="1">
              <a:lnSpc>
                <a:spcPts val="5026"/>
              </a:lnSpc>
              <a:buFont typeface="Arial"/>
              <a:buChar char="•"/>
            </a:pPr>
            <a:r>
              <a:rPr lang="en-US" sz="3590" spc="125">
                <a:solidFill>
                  <a:srgbClr val="000000"/>
                </a:solidFill>
                <a:latin typeface="Lato Bold Italics"/>
              </a:rPr>
              <a:t>In addition, our system detects the object which is in front of the vehicle.</a:t>
            </a:r>
          </a:p>
          <a:p>
            <a:pPr algn="just" marL="775207" indent="-387604" lvl="1">
              <a:lnSpc>
                <a:spcPts val="5026"/>
              </a:lnSpc>
              <a:buFont typeface="Arial"/>
              <a:buChar char="•"/>
            </a:pPr>
            <a:r>
              <a:rPr lang="en-US" sz="3590" spc="125">
                <a:solidFill>
                  <a:srgbClr val="000000"/>
                </a:solidFill>
                <a:latin typeface="Lato Bold Italics"/>
              </a:rPr>
              <a:t>To upgrade this system, we can also calculate the distance of the other vehicle which is in front of our vehicle.</a:t>
            </a:r>
          </a:p>
          <a:p>
            <a:pPr algn="just" marL="775207" indent="-387604" lvl="1">
              <a:lnSpc>
                <a:spcPts val="5026"/>
              </a:lnSpc>
              <a:buFont typeface="Arial"/>
              <a:buChar char="•"/>
            </a:pPr>
            <a:r>
              <a:rPr lang="en-US" sz="3590" spc="125">
                <a:solidFill>
                  <a:srgbClr val="000000"/>
                </a:solidFill>
                <a:latin typeface="Lato Bold Italics"/>
              </a:rPr>
              <a:t>Furthermore, the driver's performance may be tracked, and Road Transportation Offices can use the system to monitor and report driver irresponsibility and lack of attention on the roadways. </a:t>
            </a:r>
          </a:p>
          <a:p>
            <a:pPr algn="just">
              <a:lnSpc>
                <a:spcPts val="5026"/>
              </a:lnSpc>
            </a:pP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88162" y="-814535"/>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31890" y="3800581"/>
            <a:ext cx="3395204" cy="1049427"/>
          </a:xfrm>
          <a:prstGeom prst="rect">
            <a:avLst/>
          </a:prstGeom>
        </p:spPr>
      </p:pic>
      <p:sp>
        <p:nvSpPr>
          <p:cNvPr name="TextBox 10" id="10"/>
          <p:cNvSpPr txBox="true"/>
          <p:nvPr/>
        </p:nvSpPr>
        <p:spPr>
          <a:xfrm rot="0">
            <a:off x="3269473" y="2924194"/>
            <a:ext cx="11749054" cy="3642078"/>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SYSTEM REQUIREMENTS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43721" y="382866"/>
            <a:ext cx="8865648" cy="2061424"/>
            <a:chOff x="0" y="0"/>
            <a:chExt cx="2334985" cy="542926"/>
          </a:xfrm>
        </p:grpSpPr>
        <p:sp>
          <p:nvSpPr>
            <p:cNvPr name="Freeform 9" id="9"/>
            <p:cNvSpPr/>
            <p:nvPr/>
          </p:nvSpPr>
          <p:spPr>
            <a:xfrm flipH="false" flipV="false">
              <a:off x="0" y="0"/>
              <a:ext cx="2334985" cy="542926"/>
            </a:xfrm>
            <a:custGeom>
              <a:avLst/>
              <a:gdLst/>
              <a:ahLst/>
              <a:cxnLst/>
              <a:rect r="r" b="b" t="t" l="l"/>
              <a:pathLst>
                <a:path h="542926" w="2334985">
                  <a:moveTo>
                    <a:pt x="0" y="0"/>
                  </a:moveTo>
                  <a:lnTo>
                    <a:pt x="2334985" y="0"/>
                  </a:lnTo>
                  <a:lnTo>
                    <a:pt x="2334985" y="542926"/>
                  </a:lnTo>
                  <a:lnTo>
                    <a:pt x="0" y="542926"/>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949776" y="2577105"/>
            <a:ext cx="14388448"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Bold Italics"/>
              </a:rPr>
              <a:t>Image Acquisition: </a:t>
            </a:r>
            <a:r>
              <a:rPr lang="en-US" sz="3499" spc="122">
                <a:solidFill>
                  <a:srgbClr val="000000"/>
                </a:solidFill>
                <a:latin typeface="Lato Bold Italics"/>
              </a:rPr>
              <a:t>The system should be able to acquire an image of the road using a camera.</a:t>
            </a:r>
          </a:p>
          <a:p>
            <a:pPr algn="just" marL="755649" indent="-377824" lvl="1">
              <a:lnSpc>
                <a:spcPts val="4899"/>
              </a:lnSpc>
              <a:buFont typeface="Arial"/>
              <a:buChar char="•"/>
            </a:pPr>
            <a:r>
              <a:rPr lang="en-US" sz="3499" spc="122">
                <a:solidFill>
                  <a:srgbClr val="000000"/>
                </a:solidFill>
                <a:latin typeface="Lato Bold Bold Italics"/>
              </a:rPr>
              <a:t>Pre-processing:</a:t>
            </a:r>
            <a:r>
              <a:rPr lang="en-US" sz="3499" spc="122">
                <a:solidFill>
                  <a:srgbClr val="000000"/>
                </a:solidFill>
                <a:latin typeface="Lato Bold Italics"/>
              </a:rPr>
              <a:t> The acquired image needs to be pre-processed before applying lane detection algorithms. Pre-processing includes resizing, converting color spaces, applying filters, etc.</a:t>
            </a:r>
          </a:p>
          <a:p>
            <a:pPr algn="just" marL="755649" indent="-377824" lvl="1">
              <a:lnSpc>
                <a:spcPts val="4899"/>
              </a:lnSpc>
              <a:buFont typeface="Arial"/>
              <a:buChar char="•"/>
            </a:pPr>
            <a:r>
              <a:rPr lang="en-US" sz="3499" spc="122">
                <a:solidFill>
                  <a:srgbClr val="000000"/>
                </a:solidFill>
                <a:latin typeface="Lato Bold Bold Italics"/>
              </a:rPr>
              <a:t>Lane detection algorithms:</a:t>
            </a:r>
            <a:r>
              <a:rPr lang="en-US" sz="3499" spc="122">
                <a:solidFill>
                  <a:srgbClr val="000000"/>
                </a:solidFill>
                <a:latin typeface="Lato Bold Italics"/>
              </a:rPr>
              <a:t> OpenCV provides a variety of lane detection algorithms such as Hough Transform, Canny Edge Detection, and Sobel Edge Detection. The system should implement</a:t>
            </a: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284613" y="6851725"/>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5553025" y="457817"/>
            <a:ext cx="7181949" cy="1790511"/>
          </a:xfrm>
          <a:prstGeom prst="rect">
            <a:avLst/>
          </a:prstGeom>
        </p:spPr>
        <p:txBody>
          <a:bodyPr anchor="t" rtlCol="false" tIns="0" lIns="0" bIns="0" rIns="0">
            <a:spAutoFit/>
          </a:bodyPr>
          <a:lstStyle/>
          <a:p>
            <a:pPr algn="ctr">
              <a:lnSpc>
                <a:spcPts val="7220"/>
              </a:lnSpc>
            </a:pPr>
            <a:r>
              <a:rPr lang="en-US" sz="5157">
                <a:solidFill>
                  <a:srgbClr val="000000"/>
                </a:solidFill>
                <a:latin typeface="Fredoka One Bold"/>
              </a:rPr>
              <a:t>FUNCTIONAL REQUIREMENTS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43721" y="382866"/>
            <a:ext cx="8865648" cy="2061424"/>
            <a:chOff x="0" y="0"/>
            <a:chExt cx="2334985" cy="542926"/>
          </a:xfrm>
        </p:grpSpPr>
        <p:sp>
          <p:nvSpPr>
            <p:cNvPr name="Freeform 9" id="9"/>
            <p:cNvSpPr/>
            <p:nvPr/>
          </p:nvSpPr>
          <p:spPr>
            <a:xfrm flipH="false" flipV="false">
              <a:off x="0" y="0"/>
              <a:ext cx="2334985" cy="542926"/>
            </a:xfrm>
            <a:custGeom>
              <a:avLst/>
              <a:gdLst/>
              <a:ahLst/>
              <a:cxnLst/>
              <a:rect r="r" b="b" t="t" l="l"/>
              <a:pathLst>
                <a:path h="542926" w="2334985">
                  <a:moveTo>
                    <a:pt x="0" y="0"/>
                  </a:moveTo>
                  <a:lnTo>
                    <a:pt x="2334985" y="0"/>
                  </a:lnTo>
                  <a:lnTo>
                    <a:pt x="2334985" y="542926"/>
                  </a:lnTo>
                  <a:lnTo>
                    <a:pt x="0" y="542926"/>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246042" y="2799349"/>
            <a:ext cx="14388448" cy="4311650"/>
          </a:xfrm>
          <a:prstGeom prst="rect">
            <a:avLst/>
          </a:prstGeom>
        </p:spPr>
        <p:txBody>
          <a:bodyPr anchor="t" rtlCol="false" tIns="0" lIns="0" bIns="0" rIns="0">
            <a:spAutoFit/>
          </a:bodyPr>
          <a:lstStyle/>
          <a:p>
            <a:pPr algn="just">
              <a:lnSpc>
                <a:spcPts val="4899"/>
              </a:lnSpc>
            </a:pPr>
            <a:r>
              <a:rPr lang="en-US" sz="3499" spc="122">
                <a:solidFill>
                  <a:srgbClr val="000000"/>
                </a:solidFill>
                <a:latin typeface="Lato Bold Italics"/>
              </a:rPr>
              <a:t>       at least one of these algorithms to detect lane lines.</a:t>
            </a:r>
          </a:p>
          <a:p>
            <a:pPr algn="just" marL="755649" indent="-377824" lvl="1">
              <a:lnSpc>
                <a:spcPts val="4899"/>
              </a:lnSpc>
              <a:buFont typeface="Arial"/>
              <a:buChar char="•"/>
            </a:pPr>
            <a:r>
              <a:rPr lang="en-US" sz="3499" spc="122">
                <a:solidFill>
                  <a:srgbClr val="000000"/>
                </a:solidFill>
                <a:latin typeface="Lato Bold Bold Italics"/>
              </a:rPr>
              <a:t>Lane marking:</a:t>
            </a:r>
            <a:r>
              <a:rPr lang="en-US" sz="3499" spc="122">
                <a:solidFill>
                  <a:srgbClr val="000000"/>
                </a:solidFill>
                <a:latin typeface="Lato Bold Italics"/>
              </a:rPr>
              <a:t> Once the lane lines are detected, the system should mark the detected lane lines with a specific color or thickness.</a:t>
            </a:r>
          </a:p>
          <a:p>
            <a:pPr algn="just" marL="755649" indent="-377824" lvl="1">
              <a:lnSpc>
                <a:spcPts val="4899"/>
              </a:lnSpc>
              <a:buFont typeface="Arial"/>
              <a:buChar char="•"/>
            </a:pPr>
            <a:r>
              <a:rPr lang="en-US" sz="3499" spc="122">
                <a:solidFill>
                  <a:srgbClr val="000000"/>
                </a:solidFill>
                <a:latin typeface="Lato Bold Bold Italics"/>
              </a:rPr>
              <a:t>Lane tracking:</a:t>
            </a:r>
            <a:r>
              <a:rPr lang="en-US" sz="3499" spc="122">
                <a:solidFill>
                  <a:srgbClr val="000000"/>
                </a:solidFill>
                <a:latin typeface="Lato Bold Italics"/>
              </a:rPr>
              <a:t> The system should be able to track the lane lines in real time, even if there are small changes in the road surface or lighting conditions.</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5553025" y="457817"/>
            <a:ext cx="7181949" cy="1790511"/>
          </a:xfrm>
          <a:prstGeom prst="rect">
            <a:avLst/>
          </a:prstGeom>
        </p:spPr>
        <p:txBody>
          <a:bodyPr anchor="t" rtlCol="false" tIns="0" lIns="0" bIns="0" rIns="0">
            <a:spAutoFit/>
          </a:bodyPr>
          <a:lstStyle/>
          <a:p>
            <a:pPr algn="ctr">
              <a:lnSpc>
                <a:spcPts val="7220"/>
              </a:lnSpc>
            </a:pPr>
            <a:r>
              <a:rPr lang="en-US" sz="5157">
                <a:solidFill>
                  <a:srgbClr val="000000"/>
                </a:solidFill>
                <a:latin typeface="Fredoka One Bold"/>
              </a:rPr>
              <a:t>FUNCTIONAL REQUIREMENTS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543721" y="382866"/>
            <a:ext cx="8865648" cy="2061424"/>
            <a:chOff x="0" y="0"/>
            <a:chExt cx="2334985" cy="542926"/>
          </a:xfrm>
        </p:grpSpPr>
        <p:sp>
          <p:nvSpPr>
            <p:cNvPr name="Freeform 9" id="9"/>
            <p:cNvSpPr/>
            <p:nvPr/>
          </p:nvSpPr>
          <p:spPr>
            <a:xfrm flipH="false" flipV="false">
              <a:off x="0" y="0"/>
              <a:ext cx="2334985" cy="542926"/>
            </a:xfrm>
            <a:custGeom>
              <a:avLst/>
              <a:gdLst/>
              <a:ahLst/>
              <a:cxnLst/>
              <a:rect r="r" b="b" t="t" l="l"/>
              <a:pathLst>
                <a:path h="542926" w="2334985">
                  <a:moveTo>
                    <a:pt x="0" y="0"/>
                  </a:moveTo>
                  <a:lnTo>
                    <a:pt x="2334985" y="0"/>
                  </a:lnTo>
                  <a:lnTo>
                    <a:pt x="2334985" y="542926"/>
                  </a:lnTo>
                  <a:lnTo>
                    <a:pt x="0" y="542926"/>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325116" y="2485509"/>
            <a:ext cx="13599667" cy="5211874"/>
          </a:xfrm>
          <a:prstGeom prst="rect">
            <a:avLst/>
          </a:prstGeom>
        </p:spPr>
        <p:txBody>
          <a:bodyPr anchor="t" rtlCol="false" tIns="0" lIns="0" bIns="0" rIns="0">
            <a:spAutoFit/>
          </a:bodyPr>
          <a:lstStyle/>
          <a:p>
            <a:pPr algn="just" marL="714224" indent="-357112" lvl="1">
              <a:lnSpc>
                <a:spcPts val="4631"/>
              </a:lnSpc>
              <a:buFont typeface="Arial"/>
              <a:buChar char="•"/>
            </a:pPr>
            <a:r>
              <a:rPr lang="en-US" sz="3308" spc="115">
                <a:solidFill>
                  <a:srgbClr val="000000"/>
                </a:solidFill>
                <a:latin typeface="Lato Bold Bold Italics"/>
              </a:rPr>
              <a:t>Performance:</a:t>
            </a:r>
            <a:r>
              <a:rPr lang="en-US" sz="3308" spc="115">
                <a:solidFill>
                  <a:srgbClr val="000000"/>
                </a:solidFill>
                <a:latin typeface="Lato Bold Italics"/>
              </a:rPr>
              <a:t> The system should be able to process images in real time with a high frame rate and minimal delay.</a:t>
            </a:r>
          </a:p>
          <a:p>
            <a:pPr algn="just" marL="714224" indent="-357112" lvl="1">
              <a:lnSpc>
                <a:spcPts val="4631"/>
              </a:lnSpc>
              <a:buFont typeface="Arial"/>
              <a:buChar char="•"/>
            </a:pPr>
            <a:r>
              <a:rPr lang="en-US" sz="3308" spc="115">
                <a:solidFill>
                  <a:srgbClr val="000000"/>
                </a:solidFill>
                <a:latin typeface="Lato Bold Bold Italics"/>
              </a:rPr>
              <a:t>Accuracy:</a:t>
            </a:r>
            <a:r>
              <a:rPr lang="en-US" sz="3308" spc="115">
                <a:solidFill>
                  <a:srgbClr val="000000"/>
                </a:solidFill>
                <a:latin typeface="Lato Bold Italics"/>
              </a:rPr>
              <a:t> Lane detection should be accurate and reliable, providing precise lane markings and vehicle position tracking.</a:t>
            </a:r>
          </a:p>
          <a:p>
            <a:pPr algn="just" marL="714224" indent="-357112" lvl="1">
              <a:lnSpc>
                <a:spcPts val="4631"/>
              </a:lnSpc>
              <a:buFont typeface="Arial"/>
              <a:buChar char="•"/>
            </a:pPr>
            <a:r>
              <a:rPr lang="en-US" sz="3308" spc="115">
                <a:solidFill>
                  <a:srgbClr val="000000"/>
                </a:solidFill>
                <a:latin typeface="Lato Bold Bold Italics"/>
              </a:rPr>
              <a:t>Scalability:</a:t>
            </a:r>
            <a:r>
              <a:rPr lang="en-US" sz="3308" spc="115">
                <a:solidFill>
                  <a:srgbClr val="000000"/>
                </a:solidFill>
                <a:latin typeface="Lato Bold Italics"/>
              </a:rPr>
              <a:t> The system should be able to handle different types of vehicles and road sizes, and should be scalable to handle a large number of concurrent users.</a:t>
            </a:r>
          </a:p>
          <a:p>
            <a:pPr algn="just" marL="714224" indent="-357112" lvl="1">
              <a:lnSpc>
                <a:spcPts val="4631"/>
              </a:lnSpc>
              <a:buFont typeface="Arial"/>
              <a:buChar char="•"/>
            </a:pPr>
            <a:r>
              <a:rPr lang="en-US" sz="3308" spc="115">
                <a:solidFill>
                  <a:srgbClr val="000000"/>
                </a:solidFill>
                <a:latin typeface="Lato Bold Bold Italics"/>
              </a:rPr>
              <a:t>Robustness:</a:t>
            </a:r>
            <a:r>
              <a:rPr lang="en-US" sz="3308" spc="115">
                <a:solidFill>
                  <a:srgbClr val="000000"/>
                </a:solidFill>
                <a:latin typeface="Lato Bold Italics"/>
              </a:rPr>
              <a:t> The system should be robust to different lighting conditions, road surface conditions, and weather conditions.</a:t>
            </a: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284613" y="6851725"/>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5553025" y="457817"/>
            <a:ext cx="7181949" cy="1790511"/>
          </a:xfrm>
          <a:prstGeom prst="rect">
            <a:avLst/>
          </a:prstGeom>
        </p:spPr>
        <p:txBody>
          <a:bodyPr anchor="t" rtlCol="false" tIns="0" lIns="0" bIns="0" rIns="0">
            <a:spAutoFit/>
          </a:bodyPr>
          <a:lstStyle/>
          <a:p>
            <a:pPr algn="ctr">
              <a:lnSpc>
                <a:spcPts val="7220"/>
              </a:lnSpc>
            </a:pPr>
            <a:r>
              <a:rPr lang="en-US" sz="5157">
                <a:solidFill>
                  <a:srgbClr val="000000"/>
                </a:solidFill>
                <a:latin typeface="Fredoka One Bold"/>
              </a:rPr>
              <a:t>NON - FUNCTIONAL REQUIREMENTS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6589" y="-1059175"/>
            <a:ext cx="17394821" cy="13046116"/>
          </a:xfrm>
          <a:prstGeom prst="rect">
            <a:avLst/>
          </a:prstGeom>
        </p:spPr>
      </p:pic>
      <p:grpSp>
        <p:nvGrpSpPr>
          <p:cNvPr name="Group 3" id="3"/>
          <p:cNvGrpSpPr/>
          <p:nvPr/>
        </p:nvGrpSpPr>
        <p:grpSpPr>
          <a:xfrm rot="0">
            <a:off x="3960032" y="0"/>
            <a:ext cx="10367935" cy="1657831"/>
            <a:chOff x="0" y="0"/>
            <a:chExt cx="2730650" cy="436630"/>
          </a:xfrm>
        </p:grpSpPr>
        <p:sp>
          <p:nvSpPr>
            <p:cNvPr name="Freeform 4" id="4"/>
            <p:cNvSpPr/>
            <p:nvPr/>
          </p:nvSpPr>
          <p:spPr>
            <a:xfrm flipH="false" flipV="false">
              <a:off x="0" y="0"/>
              <a:ext cx="2730650" cy="436630"/>
            </a:xfrm>
            <a:custGeom>
              <a:avLst/>
              <a:gdLst/>
              <a:ahLst/>
              <a:cxnLst/>
              <a:rect r="r" b="b" t="t" l="l"/>
              <a:pathLst>
                <a:path h="436630" w="2730650">
                  <a:moveTo>
                    <a:pt x="0" y="0"/>
                  </a:moveTo>
                  <a:lnTo>
                    <a:pt x="2730650" y="0"/>
                  </a:lnTo>
                  <a:lnTo>
                    <a:pt x="2730650" y="436630"/>
                  </a:lnTo>
                  <a:lnTo>
                    <a:pt x="0" y="436630"/>
                  </a:lnTo>
                  <a:close/>
                </a:path>
              </a:pathLst>
            </a:custGeom>
            <a:solidFill>
              <a:srgbClr val="DDDEDE"/>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7223"/>
                </a:lnSpc>
              </a:pPr>
              <a:r>
                <a:rPr lang="en-US" sz="5159">
                  <a:solidFill>
                    <a:srgbClr val="000000"/>
                  </a:solidFill>
                  <a:latin typeface="Fredoka One"/>
                </a:rPr>
                <a:t>SYSTEM ARCHITECTURE</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88162" y="-814535"/>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31890" y="3800581"/>
            <a:ext cx="3395204" cy="1049427"/>
          </a:xfrm>
          <a:prstGeom prst="rect">
            <a:avLst/>
          </a:prstGeom>
        </p:spPr>
      </p:pic>
      <p:sp>
        <p:nvSpPr>
          <p:cNvPr name="TextBox 10" id="10"/>
          <p:cNvSpPr txBox="true"/>
          <p:nvPr/>
        </p:nvSpPr>
        <p:spPr>
          <a:xfrm rot="0">
            <a:off x="3269473" y="2924194"/>
            <a:ext cx="11749054" cy="3642078"/>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UML </a:t>
            </a:r>
          </a:p>
          <a:p>
            <a:pPr algn="ctr">
              <a:lnSpc>
                <a:spcPts val="14620"/>
              </a:lnSpc>
            </a:pPr>
            <a:r>
              <a:rPr lang="en-US" sz="10443">
                <a:solidFill>
                  <a:srgbClr val="000000"/>
                </a:solidFill>
                <a:latin typeface="Fredoka One Bold"/>
              </a:rPr>
              <a:t>DIAGRAMS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584" y="2867064"/>
            <a:ext cx="6238992" cy="3682854"/>
            <a:chOff x="0" y="0"/>
            <a:chExt cx="1643191" cy="969970"/>
          </a:xfrm>
        </p:grpSpPr>
        <p:sp>
          <p:nvSpPr>
            <p:cNvPr name="Freeform 3" id="3"/>
            <p:cNvSpPr/>
            <p:nvPr/>
          </p:nvSpPr>
          <p:spPr>
            <a:xfrm flipH="false" flipV="false">
              <a:off x="0" y="0"/>
              <a:ext cx="1643191" cy="969970"/>
            </a:xfrm>
            <a:custGeom>
              <a:avLst/>
              <a:gdLst/>
              <a:ahLst/>
              <a:cxnLst/>
              <a:rect r="r" b="b" t="t" l="l"/>
              <a:pathLst>
                <a:path h="969970" w="1643191">
                  <a:moveTo>
                    <a:pt x="0" y="0"/>
                  </a:moveTo>
                  <a:lnTo>
                    <a:pt x="1643191" y="0"/>
                  </a:lnTo>
                  <a:lnTo>
                    <a:pt x="1643191" y="969970"/>
                  </a:lnTo>
                  <a:lnTo>
                    <a:pt x="0" y="969970"/>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6611" y="8801100"/>
            <a:ext cx="19974273" cy="1861295"/>
            <a:chOff x="0" y="0"/>
            <a:chExt cx="5260714" cy="490218"/>
          </a:xfrm>
        </p:grpSpPr>
        <p:sp>
          <p:nvSpPr>
            <p:cNvPr name="Freeform 6" id="6"/>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76611" y="3839339"/>
            <a:ext cx="4658923" cy="1652579"/>
          </a:xfrm>
          <a:prstGeom prst="rect">
            <a:avLst/>
          </a:prstGeom>
        </p:spPr>
        <p:txBody>
          <a:bodyPr anchor="t" rtlCol="false" tIns="0" lIns="0" bIns="0" rIns="0">
            <a:spAutoFit/>
          </a:bodyPr>
          <a:lstStyle/>
          <a:p>
            <a:pPr algn="ctr">
              <a:lnSpc>
                <a:spcPts val="6673"/>
              </a:lnSpc>
            </a:pPr>
            <a:r>
              <a:rPr lang="en-US" sz="4767">
                <a:solidFill>
                  <a:srgbClr val="000000"/>
                </a:solidFill>
                <a:latin typeface="Fredoka One Bold"/>
              </a:rPr>
              <a:t>USECASE DIAGRAM</a:t>
            </a:r>
          </a:p>
        </p:txBody>
      </p:sp>
      <p:pic>
        <p:nvPicPr>
          <p:cNvPr name="Picture 9" id="9"/>
          <p:cNvPicPr>
            <a:picLocks noChangeAspect="true"/>
          </p:cNvPicPr>
          <p:nvPr/>
        </p:nvPicPr>
        <p:blipFill>
          <a:blip r:embed="rId2"/>
          <a:srcRect l="13177" t="7319" r="21438" b="10314"/>
          <a:stretch>
            <a:fillRect/>
          </a:stretch>
        </p:blipFill>
        <p:spPr>
          <a:xfrm flipH="false" flipV="false" rot="0">
            <a:off x="3579734" y="296905"/>
            <a:ext cx="13679566" cy="969319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584" y="2867064"/>
            <a:ext cx="6238992" cy="3682854"/>
            <a:chOff x="0" y="0"/>
            <a:chExt cx="1643191" cy="969970"/>
          </a:xfrm>
        </p:grpSpPr>
        <p:sp>
          <p:nvSpPr>
            <p:cNvPr name="Freeform 3" id="3"/>
            <p:cNvSpPr/>
            <p:nvPr/>
          </p:nvSpPr>
          <p:spPr>
            <a:xfrm flipH="false" flipV="false">
              <a:off x="0" y="0"/>
              <a:ext cx="1643191" cy="969970"/>
            </a:xfrm>
            <a:custGeom>
              <a:avLst/>
              <a:gdLst/>
              <a:ahLst/>
              <a:cxnLst/>
              <a:rect r="r" b="b" t="t" l="l"/>
              <a:pathLst>
                <a:path h="969970" w="1643191">
                  <a:moveTo>
                    <a:pt x="0" y="0"/>
                  </a:moveTo>
                  <a:lnTo>
                    <a:pt x="1643191" y="0"/>
                  </a:lnTo>
                  <a:lnTo>
                    <a:pt x="1643191" y="969970"/>
                  </a:lnTo>
                  <a:lnTo>
                    <a:pt x="0" y="969970"/>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6611" y="8801100"/>
            <a:ext cx="19974273" cy="1861295"/>
            <a:chOff x="0" y="0"/>
            <a:chExt cx="5260714" cy="490218"/>
          </a:xfrm>
        </p:grpSpPr>
        <p:sp>
          <p:nvSpPr>
            <p:cNvPr name="Freeform 6" id="6"/>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76611" y="3839339"/>
            <a:ext cx="4658923" cy="1652579"/>
          </a:xfrm>
          <a:prstGeom prst="rect">
            <a:avLst/>
          </a:prstGeom>
        </p:spPr>
        <p:txBody>
          <a:bodyPr anchor="t" rtlCol="false" tIns="0" lIns="0" bIns="0" rIns="0">
            <a:spAutoFit/>
          </a:bodyPr>
          <a:lstStyle/>
          <a:p>
            <a:pPr algn="ctr">
              <a:lnSpc>
                <a:spcPts val="6673"/>
              </a:lnSpc>
            </a:pPr>
            <a:r>
              <a:rPr lang="en-US" sz="4767">
                <a:solidFill>
                  <a:srgbClr val="000000"/>
                </a:solidFill>
                <a:latin typeface="Fredoka One Bold"/>
              </a:rPr>
              <a:t>STATE </a:t>
            </a:r>
          </a:p>
          <a:p>
            <a:pPr algn="ctr">
              <a:lnSpc>
                <a:spcPts val="6673"/>
              </a:lnSpc>
            </a:pPr>
            <a:r>
              <a:rPr lang="en-US" sz="4767">
                <a:solidFill>
                  <a:srgbClr val="000000"/>
                </a:solidFill>
                <a:latin typeface="Fredoka One Bold"/>
              </a:rPr>
              <a:t>DIAGRAM</a:t>
            </a:r>
          </a:p>
        </p:txBody>
      </p:sp>
      <p:pic>
        <p:nvPicPr>
          <p:cNvPr name="Picture 9" id="9"/>
          <p:cNvPicPr>
            <a:picLocks noChangeAspect="true"/>
          </p:cNvPicPr>
          <p:nvPr/>
        </p:nvPicPr>
        <p:blipFill>
          <a:blip r:embed="rId2"/>
          <a:srcRect l="13467" t="7516" r="22351" b="9761"/>
          <a:stretch>
            <a:fillRect/>
          </a:stretch>
        </p:blipFill>
        <p:spPr>
          <a:xfrm flipH="false" flipV="false" rot="0">
            <a:off x="3555364" y="410891"/>
            <a:ext cx="12856354" cy="932085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7289003" y="-178765"/>
            <a:ext cx="9040156" cy="11979514"/>
            <a:chOff x="0" y="0"/>
            <a:chExt cx="2380946" cy="3155098"/>
          </a:xfrm>
        </p:grpSpPr>
        <p:sp>
          <p:nvSpPr>
            <p:cNvPr name="Freeform 6" id="6"/>
            <p:cNvSpPr/>
            <p:nvPr/>
          </p:nvSpPr>
          <p:spPr>
            <a:xfrm flipH="false" flipV="false">
              <a:off x="0" y="0"/>
              <a:ext cx="2380947" cy="3155099"/>
            </a:xfrm>
            <a:custGeom>
              <a:avLst/>
              <a:gdLst/>
              <a:ahLst/>
              <a:cxnLst/>
              <a:rect r="r" b="b" t="t" l="l"/>
              <a:pathLst>
                <a:path h="3155099" w="2380947">
                  <a:moveTo>
                    <a:pt x="0" y="0"/>
                  </a:moveTo>
                  <a:lnTo>
                    <a:pt x="2380947" y="0"/>
                  </a:lnTo>
                  <a:lnTo>
                    <a:pt x="2380947" y="3155099"/>
                  </a:lnTo>
                  <a:lnTo>
                    <a:pt x="0" y="3155099"/>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450262" y="2904032"/>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756981" y="3144343"/>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AGENDA </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09662" y="-911620"/>
            <a:ext cx="2942276" cy="2942276"/>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583154" y="5143500"/>
            <a:ext cx="3395204" cy="1049427"/>
          </a:xfrm>
          <a:prstGeom prst="rect">
            <a:avLst/>
          </a:prstGeom>
        </p:spPr>
      </p:pic>
      <p:sp>
        <p:nvSpPr>
          <p:cNvPr name="TextBox 14" id="14"/>
          <p:cNvSpPr txBox="true"/>
          <p:nvPr/>
        </p:nvSpPr>
        <p:spPr>
          <a:xfrm rot="0">
            <a:off x="7718917" y="461807"/>
            <a:ext cx="7674487" cy="9287186"/>
          </a:xfrm>
          <a:prstGeom prst="rect">
            <a:avLst/>
          </a:prstGeom>
        </p:spPr>
        <p:txBody>
          <a:bodyPr anchor="t" rtlCol="false" tIns="0" lIns="0" bIns="0" rIns="0">
            <a:spAutoFit/>
          </a:bodyPr>
          <a:lstStyle/>
          <a:p>
            <a:pPr marL="761781" indent="-380891" lvl="1">
              <a:lnSpc>
                <a:spcPts val="4939"/>
              </a:lnSpc>
              <a:buFont typeface="Arial"/>
              <a:buChar char="•"/>
            </a:pPr>
            <a:r>
              <a:rPr lang="en-US" sz="3528">
                <a:solidFill>
                  <a:srgbClr val="000000"/>
                </a:solidFill>
                <a:latin typeface="Lato Italics"/>
              </a:rPr>
              <a:t> Abstract</a:t>
            </a:r>
          </a:p>
          <a:p>
            <a:pPr marL="761781" indent="-380891" lvl="1">
              <a:lnSpc>
                <a:spcPts val="4939"/>
              </a:lnSpc>
              <a:buFont typeface="Arial"/>
              <a:buChar char="•"/>
            </a:pPr>
            <a:r>
              <a:rPr lang="en-US" sz="3528">
                <a:solidFill>
                  <a:srgbClr val="000000"/>
                </a:solidFill>
                <a:latin typeface="Lato Italics"/>
              </a:rPr>
              <a:t> Introduction</a:t>
            </a:r>
          </a:p>
          <a:p>
            <a:pPr marL="761781" indent="-380891" lvl="1">
              <a:lnSpc>
                <a:spcPts val="4939"/>
              </a:lnSpc>
              <a:buFont typeface="Arial"/>
              <a:buChar char="•"/>
            </a:pPr>
            <a:r>
              <a:rPr lang="en-US" sz="3528">
                <a:solidFill>
                  <a:srgbClr val="000000"/>
                </a:solidFill>
                <a:latin typeface="Lato Italics"/>
              </a:rPr>
              <a:t> Literature Survey</a:t>
            </a:r>
          </a:p>
          <a:p>
            <a:pPr marL="761781" indent="-380891" lvl="1">
              <a:lnSpc>
                <a:spcPts val="4939"/>
              </a:lnSpc>
              <a:buFont typeface="Arial"/>
              <a:buChar char="•"/>
            </a:pPr>
            <a:r>
              <a:rPr lang="en-US" sz="3528">
                <a:solidFill>
                  <a:srgbClr val="000000"/>
                </a:solidFill>
                <a:latin typeface="Lato Italics"/>
              </a:rPr>
              <a:t> Existing System</a:t>
            </a:r>
          </a:p>
          <a:p>
            <a:pPr marL="761781" indent="-380891" lvl="1">
              <a:lnSpc>
                <a:spcPts val="4939"/>
              </a:lnSpc>
              <a:buFont typeface="Arial"/>
              <a:buChar char="•"/>
            </a:pPr>
            <a:r>
              <a:rPr lang="en-US" sz="3528">
                <a:solidFill>
                  <a:srgbClr val="000000"/>
                </a:solidFill>
                <a:latin typeface="Lato Italics"/>
              </a:rPr>
              <a:t> System Requirements</a:t>
            </a:r>
          </a:p>
          <a:p>
            <a:pPr>
              <a:lnSpc>
                <a:spcPts val="4939"/>
              </a:lnSpc>
            </a:pPr>
            <a:r>
              <a:rPr lang="en-US" sz="3528">
                <a:solidFill>
                  <a:srgbClr val="000000"/>
                </a:solidFill>
                <a:latin typeface="Lato Italics"/>
              </a:rPr>
              <a:t>               a. Functional Requirements</a:t>
            </a:r>
          </a:p>
          <a:p>
            <a:pPr>
              <a:lnSpc>
                <a:spcPts val="4939"/>
              </a:lnSpc>
            </a:pPr>
            <a:r>
              <a:rPr lang="en-US" sz="3528">
                <a:solidFill>
                  <a:srgbClr val="000000"/>
                </a:solidFill>
                <a:latin typeface="Lato Italics"/>
              </a:rPr>
              <a:t>               b. Non-Functional Requirements</a:t>
            </a:r>
          </a:p>
          <a:p>
            <a:pPr>
              <a:lnSpc>
                <a:spcPts val="4939"/>
              </a:lnSpc>
            </a:pPr>
            <a:r>
              <a:rPr lang="en-US" sz="3528">
                <a:solidFill>
                  <a:srgbClr val="000000"/>
                </a:solidFill>
                <a:latin typeface="Lato Italics"/>
              </a:rPr>
              <a:t>   6. Proposed System  </a:t>
            </a:r>
          </a:p>
          <a:p>
            <a:pPr>
              <a:lnSpc>
                <a:spcPts val="4939"/>
              </a:lnSpc>
            </a:pPr>
            <a:r>
              <a:rPr lang="en-US" sz="3528">
                <a:solidFill>
                  <a:srgbClr val="000000"/>
                </a:solidFill>
                <a:latin typeface="Lato Italics"/>
              </a:rPr>
              <a:t>   7. System Architecture</a:t>
            </a:r>
          </a:p>
          <a:p>
            <a:pPr>
              <a:lnSpc>
                <a:spcPts val="4939"/>
              </a:lnSpc>
            </a:pPr>
            <a:r>
              <a:rPr lang="en-US" sz="3528">
                <a:solidFill>
                  <a:srgbClr val="000000"/>
                </a:solidFill>
                <a:latin typeface="Lato Italics"/>
              </a:rPr>
              <a:t>   8. UML Diagrams</a:t>
            </a:r>
          </a:p>
          <a:p>
            <a:pPr>
              <a:lnSpc>
                <a:spcPts val="4939"/>
              </a:lnSpc>
            </a:pPr>
            <a:r>
              <a:rPr lang="en-US" sz="3528">
                <a:solidFill>
                  <a:srgbClr val="000000"/>
                </a:solidFill>
                <a:latin typeface="Lato Italics"/>
              </a:rPr>
              <a:t>   9. Implemenation</a:t>
            </a:r>
          </a:p>
          <a:p>
            <a:pPr>
              <a:lnSpc>
                <a:spcPts val="4939"/>
              </a:lnSpc>
            </a:pPr>
            <a:r>
              <a:rPr lang="en-US" sz="3528">
                <a:solidFill>
                  <a:srgbClr val="000000"/>
                </a:solidFill>
                <a:latin typeface="Lato Italics"/>
              </a:rPr>
              <a:t>  10. Testing  </a:t>
            </a:r>
          </a:p>
          <a:p>
            <a:pPr>
              <a:lnSpc>
                <a:spcPts val="4939"/>
              </a:lnSpc>
            </a:pPr>
            <a:r>
              <a:rPr lang="en-US" sz="3528">
                <a:solidFill>
                  <a:srgbClr val="000000"/>
                </a:solidFill>
                <a:latin typeface="Lato Italics"/>
              </a:rPr>
              <a:t>  11. Result</a:t>
            </a:r>
          </a:p>
          <a:p>
            <a:pPr>
              <a:lnSpc>
                <a:spcPts val="4939"/>
              </a:lnSpc>
            </a:pPr>
            <a:r>
              <a:rPr lang="en-US" sz="3528">
                <a:solidFill>
                  <a:srgbClr val="000000"/>
                </a:solidFill>
                <a:latin typeface="Lato Italics"/>
              </a:rPr>
              <a:t>  12. Conclusion</a:t>
            </a:r>
          </a:p>
          <a:p>
            <a:pPr>
              <a:lnSpc>
                <a:spcPts val="4939"/>
              </a:lnSpc>
            </a:pPr>
            <a:r>
              <a:rPr lang="en-US" sz="3528">
                <a:solidFill>
                  <a:srgbClr val="000000"/>
                </a:solidFill>
                <a:latin typeface="Lato Italics"/>
              </a:rPr>
              <a:t>  13. Future scope </a:t>
            </a:r>
            <a:r>
              <a:rPr lang="en-US" sz="3528">
                <a:solidFill>
                  <a:srgbClr val="000000"/>
                </a:solidFill>
                <a:latin typeface="Lato Italics"/>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584" y="2867064"/>
            <a:ext cx="6238992" cy="3682854"/>
            <a:chOff x="0" y="0"/>
            <a:chExt cx="1643191" cy="969970"/>
          </a:xfrm>
        </p:grpSpPr>
        <p:sp>
          <p:nvSpPr>
            <p:cNvPr name="Freeform 3" id="3"/>
            <p:cNvSpPr/>
            <p:nvPr/>
          </p:nvSpPr>
          <p:spPr>
            <a:xfrm flipH="false" flipV="false">
              <a:off x="0" y="0"/>
              <a:ext cx="1643191" cy="969970"/>
            </a:xfrm>
            <a:custGeom>
              <a:avLst/>
              <a:gdLst/>
              <a:ahLst/>
              <a:cxnLst/>
              <a:rect r="r" b="b" t="t" l="l"/>
              <a:pathLst>
                <a:path h="969970" w="1643191">
                  <a:moveTo>
                    <a:pt x="0" y="0"/>
                  </a:moveTo>
                  <a:lnTo>
                    <a:pt x="1643191" y="0"/>
                  </a:lnTo>
                  <a:lnTo>
                    <a:pt x="1643191" y="969970"/>
                  </a:lnTo>
                  <a:lnTo>
                    <a:pt x="0" y="969970"/>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6611" y="8801100"/>
            <a:ext cx="19974273" cy="1861295"/>
            <a:chOff x="0" y="0"/>
            <a:chExt cx="5260714" cy="490218"/>
          </a:xfrm>
        </p:grpSpPr>
        <p:sp>
          <p:nvSpPr>
            <p:cNvPr name="Freeform 6" id="6"/>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80584" y="3839339"/>
            <a:ext cx="4658923" cy="1652579"/>
          </a:xfrm>
          <a:prstGeom prst="rect">
            <a:avLst/>
          </a:prstGeom>
        </p:spPr>
        <p:txBody>
          <a:bodyPr anchor="t" rtlCol="false" tIns="0" lIns="0" bIns="0" rIns="0">
            <a:spAutoFit/>
          </a:bodyPr>
          <a:lstStyle/>
          <a:p>
            <a:pPr algn="ctr">
              <a:lnSpc>
                <a:spcPts val="6673"/>
              </a:lnSpc>
            </a:pPr>
            <a:r>
              <a:rPr lang="en-US" sz="4767">
                <a:solidFill>
                  <a:srgbClr val="000000"/>
                </a:solidFill>
                <a:latin typeface="Fredoka One Bold"/>
              </a:rPr>
              <a:t>CLASS </a:t>
            </a:r>
          </a:p>
          <a:p>
            <a:pPr algn="ctr">
              <a:lnSpc>
                <a:spcPts val="6673"/>
              </a:lnSpc>
            </a:pPr>
            <a:r>
              <a:rPr lang="en-US" sz="4767">
                <a:solidFill>
                  <a:srgbClr val="000000"/>
                </a:solidFill>
                <a:latin typeface="Fredoka One Bold"/>
              </a:rPr>
              <a:t>DIAGRAM</a:t>
            </a:r>
          </a:p>
        </p:txBody>
      </p:sp>
      <p:pic>
        <p:nvPicPr>
          <p:cNvPr name="Picture 9" id="9"/>
          <p:cNvPicPr>
            <a:picLocks noChangeAspect="true"/>
          </p:cNvPicPr>
          <p:nvPr/>
        </p:nvPicPr>
        <p:blipFill>
          <a:blip r:embed="rId2"/>
          <a:srcRect l="13779" t="7319" r="22240" b="9601"/>
          <a:stretch>
            <a:fillRect/>
          </a:stretch>
        </p:blipFill>
        <p:spPr>
          <a:xfrm flipH="false" flipV="false" rot="0">
            <a:off x="4082312" y="647290"/>
            <a:ext cx="12240269" cy="894038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88162" y="-814535"/>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31890" y="3800581"/>
            <a:ext cx="3395204" cy="1049427"/>
          </a:xfrm>
          <a:prstGeom prst="rect">
            <a:avLst/>
          </a:prstGeom>
        </p:spPr>
      </p:pic>
      <p:sp>
        <p:nvSpPr>
          <p:cNvPr name="TextBox 10" id="10"/>
          <p:cNvSpPr txBox="true"/>
          <p:nvPr/>
        </p:nvSpPr>
        <p:spPr>
          <a:xfrm rot="0">
            <a:off x="4195364" y="3323928"/>
            <a:ext cx="12518689"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IMPLEMENTATION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004988" y="640829"/>
            <a:ext cx="15238046" cy="1730229"/>
            <a:chOff x="0" y="0"/>
            <a:chExt cx="4013312" cy="455698"/>
          </a:xfrm>
        </p:grpSpPr>
        <p:sp>
          <p:nvSpPr>
            <p:cNvPr name="Freeform 9" id="9"/>
            <p:cNvSpPr/>
            <p:nvPr/>
          </p:nvSpPr>
          <p:spPr>
            <a:xfrm flipH="false" flipV="false">
              <a:off x="0" y="0"/>
              <a:ext cx="4013312" cy="455698"/>
            </a:xfrm>
            <a:custGeom>
              <a:avLst/>
              <a:gdLst/>
              <a:ahLst/>
              <a:cxnLst/>
              <a:rect r="r" b="b" t="t" l="l"/>
              <a:pathLst>
                <a:path h="455698" w="4013312">
                  <a:moveTo>
                    <a:pt x="0" y="0"/>
                  </a:moveTo>
                  <a:lnTo>
                    <a:pt x="4013312" y="0"/>
                  </a:lnTo>
                  <a:lnTo>
                    <a:pt x="4013312"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0" r="0" t="-483" b="-483"/>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2902677" y="881140"/>
            <a:ext cx="1668704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STEP-1 &gt;&gt; GRAYSCALE</a:t>
            </a:r>
          </a:p>
        </p:txBody>
      </p:sp>
      <p:sp>
        <p:nvSpPr>
          <p:cNvPr name="TextBox 20" id="20"/>
          <p:cNvSpPr txBox="true"/>
          <p:nvPr/>
        </p:nvSpPr>
        <p:spPr>
          <a:xfrm rot="0">
            <a:off x="8442130" y="3877770"/>
            <a:ext cx="8404098" cy="2454275"/>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Convert the original image into grayscale</a:t>
            </a:r>
          </a:p>
          <a:p>
            <a:pPr>
              <a:lnSpc>
                <a:spcPts val="4899"/>
              </a:lnSpc>
            </a:pPr>
          </a:p>
          <a:p>
            <a:pPr>
              <a:lnSpc>
                <a:spcPts val="4899"/>
              </a:lnSpc>
            </a:pPr>
            <a:r>
              <a:rPr lang="en-US" sz="3499">
                <a:solidFill>
                  <a:srgbClr val="000000"/>
                </a:solidFill>
                <a:latin typeface="Lato Bold Bold Italics"/>
              </a:rPr>
              <a:t>gray = cv2.cvtColor ( lane_image, cv2.COLOR_RGB2GRAY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353700" y="3357317"/>
            <a:ext cx="6520031" cy="4035983"/>
            <a:chOff x="0" y="0"/>
            <a:chExt cx="6973570" cy="4316730"/>
          </a:xfrm>
        </p:grpSpPr>
        <p:sp>
          <p:nvSpPr>
            <p:cNvPr name="Freeform 12" id="12"/>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0" r="0" t="-26046" b="-26046"/>
              </a:stretch>
            </a:blipFill>
          </p:spPr>
        </p:sp>
        <p:sp>
          <p:nvSpPr>
            <p:cNvPr name="Freeform 13" id="13"/>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grpSp>
        <p:nvGrpSpPr>
          <p:cNvPr name="Group 16" id="16"/>
          <p:cNvGrpSpPr>
            <a:grpSpLocks noChangeAspect="true"/>
          </p:cNvGrpSpPr>
          <p:nvPr/>
        </p:nvGrpSpPr>
        <p:grpSpPr>
          <a:xfrm rot="0">
            <a:off x="9144000" y="3357317"/>
            <a:ext cx="6520031" cy="4035983"/>
            <a:chOff x="0" y="0"/>
            <a:chExt cx="6973570" cy="4316730"/>
          </a:xfrm>
        </p:grpSpPr>
        <p:sp>
          <p:nvSpPr>
            <p:cNvPr name="Freeform 17" id="17"/>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9"/>
              <a:stretch>
                <a:fillRect l="0" r="0" t="-20563" b="-20563"/>
              </a:stretch>
            </a:blipFill>
          </p:spPr>
        </p:sp>
        <p:sp>
          <p:nvSpPr>
            <p:cNvPr name="Freeform 18" id="18"/>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2149379" y="2098776"/>
            <a:ext cx="13301437" cy="6078937"/>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52080" y="640829"/>
            <a:ext cx="15978759" cy="1730229"/>
            <a:chOff x="0" y="0"/>
            <a:chExt cx="4208397" cy="455698"/>
          </a:xfrm>
        </p:grpSpPr>
        <p:sp>
          <p:nvSpPr>
            <p:cNvPr name="Freeform 9" id="9"/>
            <p:cNvSpPr/>
            <p:nvPr/>
          </p:nvSpPr>
          <p:spPr>
            <a:xfrm flipH="false" flipV="false">
              <a:off x="0" y="0"/>
              <a:ext cx="4208397" cy="455698"/>
            </a:xfrm>
            <a:custGeom>
              <a:avLst/>
              <a:gdLst/>
              <a:ahLst/>
              <a:cxnLst/>
              <a:rect r="r" b="b" t="t" l="l"/>
              <a:pathLst>
                <a:path h="455698" w="4208397">
                  <a:moveTo>
                    <a:pt x="0" y="0"/>
                  </a:moveTo>
                  <a:lnTo>
                    <a:pt x="4208397" y="0"/>
                  </a:lnTo>
                  <a:lnTo>
                    <a:pt x="4208397"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529" r="-529" t="0" b="0"/>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2452958" y="821835"/>
            <a:ext cx="1668704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STEP-2 &gt;&gt; GAUSSIAN BLUR</a:t>
            </a:r>
          </a:p>
        </p:txBody>
      </p:sp>
      <p:sp>
        <p:nvSpPr>
          <p:cNvPr name="TextBox 20" id="20"/>
          <p:cNvSpPr txBox="true"/>
          <p:nvPr/>
        </p:nvSpPr>
        <p:spPr>
          <a:xfrm rot="0">
            <a:off x="8442130" y="4496895"/>
            <a:ext cx="8404098" cy="1216025"/>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Blurring the image</a:t>
            </a:r>
          </a:p>
          <a:p>
            <a:pPr>
              <a:lnSpc>
                <a:spcPts val="4899"/>
              </a:lnSpc>
            </a:pPr>
            <a:r>
              <a:rPr lang="en-US" sz="3499">
                <a:solidFill>
                  <a:srgbClr val="000000"/>
                </a:solidFill>
                <a:latin typeface="Lato Bold Bold Italics"/>
              </a:rPr>
              <a:t>blur = cv2.GaussianBlur(gray, (5, 5), 0)</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1638505" y="3310475"/>
            <a:ext cx="15010989" cy="366605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52080" y="640829"/>
            <a:ext cx="19788139" cy="1730229"/>
            <a:chOff x="0" y="0"/>
            <a:chExt cx="5211691" cy="455698"/>
          </a:xfrm>
        </p:grpSpPr>
        <p:sp>
          <p:nvSpPr>
            <p:cNvPr name="Freeform 9" id="9"/>
            <p:cNvSpPr/>
            <p:nvPr/>
          </p:nvSpPr>
          <p:spPr>
            <a:xfrm flipH="false" flipV="false">
              <a:off x="0" y="0"/>
              <a:ext cx="5211691" cy="455698"/>
            </a:xfrm>
            <a:custGeom>
              <a:avLst/>
              <a:gdLst/>
              <a:ahLst/>
              <a:cxnLst/>
              <a:rect r="r" b="b" t="t" l="l"/>
              <a:pathLst>
                <a:path h="455698" w="5211691">
                  <a:moveTo>
                    <a:pt x="0" y="0"/>
                  </a:moveTo>
                  <a:lnTo>
                    <a:pt x="5211691" y="0"/>
                  </a:lnTo>
                  <a:lnTo>
                    <a:pt x="5211691"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15707" r="-18141" t="0" b="0"/>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522555" y="821835"/>
            <a:ext cx="1668704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STEP-3 &gt;&gt; CANNY EDGE DETECTION</a:t>
            </a:r>
          </a:p>
        </p:txBody>
      </p:sp>
      <p:sp>
        <p:nvSpPr>
          <p:cNvPr name="TextBox 20" id="20"/>
          <p:cNvSpPr txBox="true"/>
          <p:nvPr/>
        </p:nvSpPr>
        <p:spPr>
          <a:xfrm rot="0">
            <a:off x="8336314" y="4113883"/>
            <a:ext cx="8086649" cy="2454275"/>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Detecting the edges</a:t>
            </a:r>
          </a:p>
          <a:p>
            <a:pPr>
              <a:lnSpc>
                <a:spcPts val="4899"/>
              </a:lnSpc>
            </a:pPr>
          </a:p>
          <a:p>
            <a:pPr>
              <a:lnSpc>
                <a:spcPts val="4899"/>
              </a:lnSpc>
            </a:pPr>
            <a:r>
              <a:rPr lang="en-US" sz="3499">
                <a:solidFill>
                  <a:srgbClr val="000000"/>
                </a:solidFill>
                <a:latin typeface="Lato Bold Bold Italics"/>
              </a:rPr>
              <a:t>cv2.Canny( image, low_threshold, high_threshold )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3067745" y="2239609"/>
            <a:ext cx="12152509" cy="5807782"/>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52080" y="640829"/>
            <a:ext cx="18121535" cy="1730229"/>
            <a:chOff x="0" y="0"/>
            <a:chExt cx="4772750" cy="455698"/>
          </a:xfrm>
        </p:grpSpPr>
        <p:sp>
          <p:nvSpPr>
            <p:cNvPr name="Freeform 9" id="9"/>
            <p:cNvSpPr/>
            <p:nvPr/>
          </p:nvSpPr>
          <p:spPr>
            <a:xfrm flipH="false" flipV="false">
              <a:off x="0" y="0"/>
              <a:ext cx="4772750" cy="455698"/>
            </a:xfrm>
            <a:custGeom>
              <a:avLst/>
              <a:gdLst/>
              <a:ahLst/>
              <a:cxnLst/>
              <a:rect r="r" b="b" t="t" l="l"/>
              <a:pathLst>
                <a:path h="455698" w="4772750">
                  <a:moveTo>
                    <a:pt x="0" y="0"/>
                  </a:moveTo>
                  <a:lnTo>
                    <a:pt x="4772750" y="0"/>
                  </a:lnTo>
                  <a:lnTo>
                    <a:pt x="4772750"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14364" r="-2941" t="0" b="-11797"/>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286822" y="821835"/>
            <a:ext cx="13375236"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STEP-4 &gt;&gt; REGION OF INTEREST</a:t>
            </a:r>
          </a:p>
        </p:txBody>
      </p:sp>
      <p:sp>
        <p:nvSpPr>
          <p:cNvPr name="TextBox 20" id="20"/>
          <p:cNvSpPr txBox="true"/>
          <p:nvPr/>
        </p:nvSpPr>
        <p:spPr>
          <a:xfrm rot="0">
            <a:off x="8336314" y="4113883"/>
            <a:ext cx="8086649" cy="1835150"/>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Required region is considered and and canny detection method is applied to it.</a:t>
            </a:r>
          </a:p>
          <a:p>
            <a:pPr>
              <a:lnSpc>
                <a:spcPts val="4899"/>
              </a:lnSpc>
            </a:pPr>
            <a:r>
              <a:rPr lang="en-US" sz="3499">
                <a:solidFill>
                  <a:srgbClr val="000000"/>
                </a:solidFill>
                <a:latin typeface="Lato Bold Bold Italics"/>
              </a:rPr>
              <a:t>mahplotlib (plt)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255567" y="2644775"/>
            <a:ext cx="13795916"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The main objective of this project is to automatically detect and track the lane markings on the road in real time, using image processing techniques.</a:t>
            </a:r>
          </a:p>
          <a:p>
            <a:pPr algn="just" marL="755649" indent="-377824" lvl="1">
              <a:lnSpc>
                <a:spcPts val="4899"/>
              </a:lnSpc>
              <a:buFont typeface="Arial"/>
              <a:buChar char="•"/>
            </a:pPr>
            <a:r>
              <a:rPr lang="en-US" sz="3499" spc="122">
                <a:solidFill>
                  <a:srgbClr val="000000"/>
                </a:solidFill>
                <a:latin typeface="Lato Bold Italics"/>
              </a:rPr>
              <a:t>It provides an accurate and reliable system for detecting and tracking the lane markings on the road.</a:t>
            </a:r>
          </a:p>
          <a:p>
            <a:pPr algn="just" marL="755649" indent="-377824" lvl="1">
              <a:lnSpc>
                <a:spcPts val="4899"/>
              </a:lnSpc>
              <a:buFont typeface="Arial"/>
              <a:buChar char="•"/>
            </a:pPr>
            <a:r>
              <a:rPr lang="en-US" sz="3499" spc="122">
                <a:solidFill>
                  <a:srgbClr val="000000"/>
                </a:solidFill>
                <a:latin typeface="Lato Bold Italics"/>
              </a:rPr>
              <a:t>A lane detection system is an important part of many technologically advanced transportation systems</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ABSTRACT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2763643" y="2440963"/>
            <a:ext cx="12760713" cy="5405074"/>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52080" y="640829"/>
            <a:ext cx="15052868" cy="1730229"/>
            <a:chOff x="0" y="0"/>
            <a:chExt cx="3964541" cy="455698"/>
          </a:xfrm>
        </p:grpSpPr>
        <p:sp>
          <p:nvSpPr>
            <p:cNvPr name="Freeform 9" id="9"/>
            <p:cNvSpPr/>
            <p:nvPr/>
          </p:nvSpPr>
          <p:spPr>
            <a:xfrm flipH="false" flipV="false">
              <a:off x="0" y="0"/>
              <a:ext cx="3964541" cy="455698"/>
            </a:xfrm>
            <a:custGeom>
              <a:avLst/>
              <a:gdLst/>
              <a:ahLst/>
              <a:cxnLst/>
              <a:rect r="r" b="b" t="t" l="l"/>
              <a:pathLst>
                <a:path h="455698" w="3964541">
                  <a:moveTo>
                    <a:pt x="0" y="0"/>
                  </a:moveTo>
                  <a:lnTo>
                    <a:pt x="3964541" y="0"/>
                  </a:lnTo>
                  <a:lnTo>
                    <a:pt x="3964541"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0" r="0" t="-1695" b="-1695"/>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470910" y="821835"/>
            <a:ext cx="9938392"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STEP-5 &gt;&gt; BITWISE AND</a:t>
            </a:r>
          </a:p>
        </p:txBody>
      </p:sp>
      <p:sp>
        <p:nvSpPr>
          <p:cNvPr name="TextBox 20" id="20"/>
          <p:cNvSpPr txBox="true"/>
          <p:nvPr/>
        </p:nvSpPr>
        <p:spPr>
          <a:xfrm rot="0">
            <a:off x="8336314" y="4113883"/>
            <a:ext cx="8086649" cy="3073400"/>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Performing bitwise AND operation to the canny edge detected image and region of intrest image.</a:t>
            </a:r>
          </a:p>
          <a:p>
            <a:pPr>
              <a:lnSpc>
                <a:spcPts val="4899"/>
              </a:lnSpc>
            </a:pPr>
            <a:r>
              <a:rPr lang="en-US" sz="3499">
                <a:solidFill>
                  <a:srgbClr val="000000"/>
                </a:solidFill>
                <a:latin typeface="Lato Bold Bold Italics"/>
              </a:rPr>
              <a:t>masked_image = cv2.bitwise_and ( image, mask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1256" t="0" r="0" b="9006"/>
          <a:stretch>
            <a:fillRect/>
          </a:stretch>
        </p:blipFill>
        <p:spPr>
          <a:xfrm flipH="false" flipV="false" rot="0">
            <a:off x="2939507" y="2165143"/>
            <a:ext cx="11653478" cy="5956714"/>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52080" y="640829"/>
            <a:ext cx="17989265" cy="1730229"/>
            <a:chOff x="0" y="0"/>
            <a:chExt cx="4737913" cy="455698"/>
          </a:xfrm>
        </p:grpSpPr>
        <p:sp>
          <p:nvSpPr>
            <p:cNvPr name="Freeform 9" id="9"/>
            <p:cNvSpPr/>
            <p:nvPr/>
          </p:nvSpPr>
          <p:spPr>
            <a:xfrm flipH="false" flipV="false">
              <a:off x="0" y="0"/>
              <a:ext cx="4737914" cy="455698"/>
            </a:xfrm>
            <a:custGeom>
              <a:avLst/>
              <a:gdLst/>
              <a:ahLst/>
              <a:cxnLst/>
              <a:rect r="r" b="b" t="t" l="l"/>
              <a:pathLst>
                <a:path h="455698" w="4737914">
                  <a:moveTo>
                    <a:pt x="0" y="0"/>
                  </a:moveTo>
                  <a:lnTo>
                    <a:pt x="4737914" y="0"/>
                  </a:lnTo>
                  <a:lnTo>
                    <a:pt x="4737914"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a:grpSpLocks noChangeAspect="true"/>
          </p:cNvGrpSpPr>
          <p:nvPr/>
        </p:nvGrpSpPr>
        <p:grpSpPr>
          <a:xfrm rot="0">
            <a:off x="1353700" y="3357317"/>
            <a:ext cx="6520031" cy="4035983"/>
            <a:chOff x="0" y="0"/>
            <a:chExt cx="6973570" cy="4316730"/>
          </a:xfrm>
        </p:grpSpPr>
        <p:sp>
          <p:nvSpPr>
            <p:cNvPr name="Freeform 15" id="15"/>
            <p:cNvSpPr/>
            <p:nvPr/>
          </p:nvSpPr>
          <p:spPr>
            <a:xfrm flipH="false" flipV="false">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4"/>
              <a:stretch>
                <a:fillRect l="-2220" r="-2220" t="0" b="0"/>
              </a:stretch>
            </a:blipFill>
          </p:spPr>
        </p:sp>
        <p:sp>
          <p:nvSpPr>
            <p:cNvPr name="Freeform 16" id="16"/>
            <p:cNvSpPr/>
            <p:nvPr/>
          </p:nvSpPr>
          <p:spPr>
            <a:xfrm flipH="false" flipV="false">
              <a:off x="6228080" y="0"/>
              <a:ext cx="745490" cy="745490"/>
            </a:xfrm>
            <a:custGeom>
              <a:avLst/>
              <a:gdLst/>
              <a:ahLst/>
              <a:cxnLst/>
              <a:rect r="r" b="b" t="t" l="l"/>
              <a:pathLst>
                <a:path h="745490" w="745490">
                  <a:moveTo>
                    <a:pt x="0" y="0"/>
                  </a:moveTo>
                  <a:lnTo>
                    <a:pt x="0" y="745490"/>
                  </a:lnTo>
                  <a:lnTo>
                    <a:pt x="745490" y="745490"/>
                  </a:lnTo>
                  <a:close/>
                </a:path>
              </a:pathLst>
            </a:custGeom>
            <a:solidFill>
              <a:srgbClr val="DDDEDE"/>
            </a:solidFill>
          </p:spPr>
        </p:sp>
      </p:grpSp>
      <p:pic>
        <p:nvPicPr>
          <p:cNvPr name="Picture 17" id="1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164492" y="6443050"/>
            <a:ext cx="2189615" cy="1982597"/>
          </a:xfrm>
          <a:prstGeom prst="rect">
            <a:avLst/>
          </a:prstGeom>
        </p:spPr>
      </p:pic>
      <p:pic>
        <p:nvPicPr>
          <p:cNvPr name="Picture 18" id="1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194615" y="-927145"/>
            <a:ext cx="4927677" cy="1532060"/>
          </a:xfrm>
          <a:prstGeom prst="rect">
            <a:avLst/>
          </a:prstGeom>
        </p:spPr>
      </p:pic>
      <p:sp>
        <p:nvSpPr>
          <p:cNvPr name="TextBox 19" id="19"/>
          <p:cNvSpPr txBox="true"/>
          <p:nvPr/>
        </p:nvSpPr>
        <p:spPr>
          <a:xfrm rot="0">
            <a:off x="0" y="821835"/>
            <a:ext cx="13816610"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STEP-6 &gt;&gt; HOUGH TRANSFORM</a:t>
            </a:r>
          </a:p>
        </p:txBody>
      </p:sp>
      <p:sp>
        <p:nvSpPr>
          <p:cNvPr name="TextBox 20" id="20"/>
          <p:cNvSpPr txBox="true"/>
          <p:nvPr/>
        </p:nvSpPr>
        <p:spPr>
          <a:xfrm rot="0">
            <a:off x="8336314" y="3573462"/>
            <a:ext cx="8086649" cy="3073400"/>
          </a:xfrm>
          <a:prstGeom prst="rect">
            <a:avLst/>
          </a:prstGeom>
        </p:spPr>
        <p:txBody>
          <a:bodyPr anchor="t" rtlCol="false" tIns="0" lIns="0" bIns="0" rIns="0">
            <a:spAutoFit/>
          </a:bodyPr>
          <a:lstStyle/>
          <a:p>
            <a:pPr>
              <a:lnSpc>
                <a:spcPts val="4899"/>
              </a:lnSpc>
            </a:pPr>
            <a:r>
              <a:rPr lang="en-US" sz="3499">
                <a:solidFill>
                  <a:srgbClr val="000000"/>
                </a:solidFill>
                <a:latin typeface="Lato Bold Italics"/>
              </a:rPr>
              <a:t>Hough Transform is a popular technique to detect any shape, if you can represent that shape in mathematical form. It can detect the shape even if it is broken or distorted a little bit.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1596454" y="2396839"/>
            <a:ext cx="15095093" cy="5493321"/>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874920"/>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164492" y="6443050"/>
            <a:ext cx="2189615" cy="1982597"/>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94615" y="-927145"/>
            <a:ext cx="4927677" cy="1532060"/>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2771739" y="2387623"/>
            <a:ext cx="13296623" cy="5501244"/>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584" y="2867064"/>
            <a:ext cx="6238992" cy="3682854"/>
            <a:chOff x="0" y="0"/>
            <a:chExt cx="1643191" cy="969970"/>
          </a:xfrm>
        </p:grpSpPr>
        <p:sp>
          <p:nvSpPr>
            <p:cNvPr name="Freeform 3" id="3"/>
            <p:cNvSpPr/>
            <p:nvPr/>
          </p:nvSpPr>
          <p:spPr>
            <a:xfrm flipH="false" flipV="false">
              <a:off x="0" y="0"/>
              <a:ext cx="1643191" cy="969970"/>
            </a:xfrm>
            <a:custGeom>
              <a:avLst/>
              <a:gdLst/>
              <a:ahLst/>
              <a:cxnLst/>
              <a:rect r="r" b="b" t="t" l="l"/>
              <a:pathLst>
                <a:path h="969970" w="1643191">
                  <a:moveTo>
                    <a:pt x="0" y="0"/>
                  </a:moveTo>
                  <a:lnTo>
                    <a:pt x="1643191" y="0"/>
                  </a:lnTo>
                  <a:lnTo>
                    <a:pt x="1643191" y="969970"/>
                  </a:lnTo>
                  <a:lnTo>
                    <a:pt x="0" y="969970"/>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6611" y="8801100"/>
            <a:ext cx="19974273" cy="1861295"/>
            <a:chOff x="0" y="0"/>
            <a:chExt cx="5260714" cy="490218"/>
          </a:xfrm>
        </p:grpSpPr>
        <p:sp>
          <p:nvSpPr>
            <p:cNvPr name="Freeform 6" id="6"/>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76611" y="4147421"/>
            <a:ext cx="4658923" cy="808610"/>
          </a:xfrm>
          <a:prstGeom prst="rect">
            <a:avLst/>
          </a:prstGeom>
        </p:spPr>
        <p:txBody>
          <a:bodyPr anchor="t" rtlCol="false" tIns="0" lIns="0" bIns="0" rIns="0">
            <a:spAutoFit/>
          </a:bodyPr>
          <a:lstStyle/>
          <a:p>
            <a:pPr algn="ctr">
              <a:lnSpc>
                <a:spcPts val="6673"/>
              </a:lnSpc>
            </a:pPr>
            <a:r>
              <a:rPr lang="en-US" sz="4767">
                <a:solidFill>
                  <a:srgbClr val="000000"/>
                </a:solidFill>
                <a:latin typeface="Fredoka One Bold"/>
              </a:rPr>
              <a:t>TESTING</a:t>
            </a:r>
          </a:p>
        </p:txBody>
      </p:sp>
      <p:pic>
        <p:nvPicPr>
          <p:cNvPr name="Picture 9" id="9"/>
          <p:cNvPicPr>
            <a:picLocks noChangeAspect="true"/>
          </p:cNvPicPr>
          <p:nvPr/>
        </p:nvPicPr>
        <p:blipFill>
          <a:blip r:embed="rId2"/>
          <a:srcRect l="0" t="0" r="0" b="0"/>
          <a:stretch>
            <a:fillRect/>
          </a:stretch>
        </p:blipFill>
        <p:spPr>
          <a:xfrm flipH="false" flipV="false" rot="0">
            <a:off x="3802078" y="1231413"/>
            <a:ext cx="13457222" cy="7569687"/>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0584" y="2867064"/>
            <a:ext cx="6238992" cy="3682854"/>
            <a:chOff x="0" y="0"/>
            <a:chExt cx="1643191" cy="969970"/>
          </a:xfrm>
        </p:grpSpPr>
        <p:sp>
          <p:nvSpPr>
            <p:cNvPr name="Freeform 3" id="3"/>
            <p:cNvSpPr/>
            <p:nvPr/>
          </p:nvSpPr>
          <p:spPr>
            <a:xfrm flipH="false" flipV="false">
              <a:off x="0" y="0"/>
              <a:ext cx="1643191" cy="969970"/>
            </a:xfrm>
            <a:custGeom>
              <a:avLst/>
              <a:gdLst/>
              <a:ahLst/>
              <a:cxnLst/>
              <a:rect r="r" b="b" t="t" l="l"/>
              <a:pathLst>
                <a:path h="969970" w="1643191">
                  <a:moveTo>
                    <a:pt x="0" y="0"/>
                  </a:moveTo>
                  <a:lnTo>
                    <a:pt x="1643191" y="0"/>
                  </a:lnTo>
                  <a:lnTo>
                    <a:pt x="1643191" y="969970"/>
                  </a:lnTo>
                  <a:lnTo>
                    <a:pt x="0" y="969970"/>
                  </a:lnTo>
                  <a:close/>
                </a:path>
              </a:pathLst>
            </a:custGeom>
            <a:solidFill>
              <a:srgbClr val="DDDEDE"/>
            </a:solidFill>
            <a:ln w="38100">
              <a:solidFill>
                <a:srgbClr val="F1F2F2"/>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6611" y="8801100"/>
            <a:ext cx="19974273" cy="1861295"/>
            <a:chOff x="0" y="0"/>
            <a:chExt cx="5260714" cy="490218"/>
          </a:xfrm>
        </p:grpSpPr>
        <p:sp>
          <p:nvSpPr>
            <p:cNvPr name="Freeform 6" id="6"/>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76611" y="4147421"/>
            <a:ext cx="4658923" cy="808610"/>
          </a:xfrm>
          <a:prstGeom prst="rect">
            <a:avLst/>
          </a:prstGeom>
        </p:spPr>
        <p:txBody>
          <a:bodyPr anchor="t" rtlCol="false" tIns="0" lIns="0" bIns="0" rIns="0">
            <a:spAutoFit/>
          </a:bodyPr>
          <a:lstStyle/>
          <a:p>
            <a:pPr algn="ctr">
              <a:lnSpc>
                <a:spcPts val="6673"/>
              </a:lnSpc>
            </a:pPr>
            <a:r>
              <a:rPr lang="en-US" sz="4767">
                <a:solidFill>
                  <a:srgbClr val="000000"/>
                </a:solidFill>
                <a:latin typeface="Fredoka One Bold"/>
              </a:rPr>
              <a:t>RESULT</a:t>
            </a:r>
          </a:p>
        </p:txBody>
      </p:sp>
      <p:pic>
        <p:nvPicPr>
          <p:cNvPr name="Picture 9" id="9"/>
          <p:cNvPicPr>
            <a:picLocks noChangeAspect="true"/>
          </p:cNvPicPr>
          <p:nvPr/>
        </p:nvPicPr>
        <p:blipFill>
          <a:blip r:embed="rId2"/>
          <a:srcRect l="0" t="0" r="0" b="0"/>
          <a:stretch>
            <a:fillRect/>
          </a:stretch>
        </p:blipFill>
        <p:spPr>
          <a:xfrm flipH="false" flipV="false" rot="0">
            <a:off x="3235526" y="1178382"/>
            <a:ext cx="14364299" cy="8079918"/>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28359" y="2644775"/>
            <a:ext cx="13795916"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All the existing systems only detect the white lane on the road.</a:t>
            </a:r>
          </a:p>
          <a:p>
            <a:pPr algn="just" marL="755649" indent="-377824" lvl="1">
              <a:lnSpc>
                <a:spcPts val="4899"/>
              </a:lnSpc>
              <a:buFont typeface="Arial"/>
              <a:buChar char="•"/>
            </a:pPr>
            <a:r>
              <a:rPr lang="en-US" sz="3499" spc="122">
                <a:solidFill>
                  <a:srgbClr val="000000"/>
                </a:solidFill>
                <a:latin typeface="Lato Bold Italics"/>
              </a:rPr>
              <a:t>A drawback is that the existing system has a difficult goal to fulfill because of the varying road conditions that a person encounters, particularly while driving at night or in the daytime.</a:t>
            </a:r>
          </a:p>
          <a:p>
            <a:pPr algn="just" marL="755649" indent="-377824" lvl="1">
              <a:lnSpc>
                <a:spcPts val="4899"/>
              </a:lnSpc>
              <a:buFont typeface="Arial"/>
              <a:buChar char="•"/>
            </a:pPr>
            <a:r>
              <a:rPr lang="en-US" sz="3499" spc="122">
                <a:solidFill>
                  <a:srgbClr val="000000"/>
                </a:solidFill>
                <a:latin typeface="Lato Bold Italics"/>
              </a:rPr>
              <a:t>Another drawback noticed is that most of the systems did not detect the surrounding objects of the vehicle (like a car or a bike or any object coming against the vehicle.)</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CONCLUSION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8225804"/>
            <a:chOff x="0" y="0"/>
            <a:chExt cx="4274726" cy="2166467"/>
          </a:xfrm>
        </p:grpSpPr>
        <p:sp>
          <p:nvSpPr>
            <p:cNvPr name="Freeform 6" id="6"/>
            <p:cNvSpPr/>
            <p:nvPr/>
          </p:nvSpPr>
          <p:spPr>
            <a:xfrm flipH="false" flipV="false">
              <a:off x="0" y="0"/>
              <a:ext cx="4274726" cy="2166467"/>
            </a:xfrm>
            <a:custGeom>
              <a:avLst/>
              <a:gdLst/>
              <a:ahLst/>
              <a:cxnLst/>
              <a:rect r="r" b="b" t="t" l="l"/>
              <a:pathLst>
                <a:path h="2166467" w="4274726">
                  <a:moveTo>
                    <a:pt x="0" y="0"/>
                  </a:moveTo>
                  <a:lnTo>
                    <a:pt x="4274726" y="0"/>
                  </a:lnTo>
                  <a:lnTo>
                    <a:pt x="4274726" y="2166467"/>
                  </a:lnTo>
                  <a:lnTo>
                    <a:pt x="0" y="2166467"/>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28359" y="2644775"/>
            <a:ext cx="13795916" cy="74072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Bold Italics"/>
              </a:rPr>
              <a:t>Advanced lane line tracking:</a:t>
            </a:r>
            <a:r>
              <a:rPr lang="en-US" sz="3499" spc="122">
                <a:solidFill>
                  <a:srgbClr val="000000"/>
                </a:solidFill>
                <a:latin typeface="Lato Bold Italics"/>
              </a:rPr>
              <a:t> One direction for future development is the improvement of lane line tracking in more complex scenarios, such as curved roads, intersections, and changing lighting conditions. </a:t>
            </a:r>
          </a:p>
          <a:p>
            <a:pPr algn="just" marL="755649" indent="-377824" lvl="1">
              <a:lnSpc>
                <a:spcPts val="4899"/>
              </a:lnSpc>
              <a:buFont typeface="Arial"/>
              <a:buChar char="•"/>
            </a:pPr>
            <a:r>
              <a:rPr lang="en-US" sz="3499" spc="122">
                <a:solidFill>
                  <a:srgbClr val="000000"/>
                </a:solidFill>
                <a:latin typeface="Lato Bold Bold Italics"/>
              </a:rPr>
              <a:t>Lane departure warning systems:</a:t>
            </a:r>
            <a:r>
              <a:rPr lang="en-US" sz="3499" spc="122">
                <a:solidFill>
                  <a:srgbClr val="000000"/>
                </a:solidFill>
                <a:latin typeface="Lato Bold Italics"/>
              </a:rPr>
              <a:t> Lane departure warning systems are already in use in some vehicles, but there is potential to improve their accuracy and reliability.</a:t>
            </a:r>
          </a:p>
          <a:p>
            <a:pPr algn="just" marL="755649" indent="-377824" lvl="1">
              <a:lnSpc>
                <a:spcPts val="4899"/>
              </a:lnSpc>
              <a:buFont typeface="Arial"/>
              <a:buChar char="•"/>
            </a:pPr>
            <a:r>
              <a:rPr lang="en-US" sz="3499" spc="122">
                <a:solidFill>
                  <a:srgbClr val="000000"/>
                </a:solidFill>
                <a:latin typeface="Lato Bold Bold Italics"/>
              </a:rPr>
              <a:t>Autonomous driving:</a:t>
            </a:r>
            <a:r>
              <a:rPr lang="en-US" sz="3499" spc="122">
                <a:solidFill>
                  <a:srgbClr val="000000"/>
                </a:solidFill>
                <a:latin typeface="Lato Bold Italics"/>
              </a:rPr>
              <a:t> Road lane line detection is an essential component of autonomous driving systems. In the future, it is likely that lane detection algorithms will become even more sophisticated and accurate.</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443432"/>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FUTURE SCOPE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28359" y="2644775"/>
            <a:ext cx="13795916"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The technique involves processing images or video frames captured by a camera mounted on a vehicle and identifying the white or yellow lines marking the lanes on the road.</a:t>
            </a:r>
          </a:p>
          <a:p>
            <a:pPr algn="just" marL="755649" indent="-377824" lvl="1">
              <a:lnSpc>
                <a:spcPts val="4899"/>
              </a:lnSpc>
              <a:buFont typeface="Arial"/>
              <a:buChar char="•"/>
            </a:pPr>
            <a:r>
              <a:rPr lang="en-US" sz="3499" spc="122">
                <a:solidFill>
                  <a:srgbClr val="000000"/>
                </a:solidFill>
                <a:latin typeface="Lato Bold Italics"/>
              </a:rPr>
              <a:t>The algorithm used in this work aims to recognize lane markings on the road by feeding the system a video of the road as an input using computer vision technology, with the primary goal of lowering the number of accidents</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915367" y="2350859"/>
            <a:ext cx="14457267" cy="80264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S. Zhang and L. Zhang, "A Survey of Recent Advances in Lane Detection and Departure Warning Systems," IEEE Transactions on Intelligent Transportation Systems, vol. 18, no. 10, pp. 2687-2705, Oct. 2017.</a:t>
            </a:r>
          </a:p>
          <a:p>
            <a:pPr algn="just" marL="755649" indent="-377824" lvl="1">
              <a:lnSpc>
                <a:spcPts val="4899"/>
              </a:lnSpc>
              <a:buFont typeface="Arial"/>
              <a:buChar char="•"/>
            </a:pPr>
            <a:r>
              <a:rPr lang="en-US" sz="3499" spc="122">
                <a:solidFill>
                  <a:srgbClr val="000000"/>
                </a:solidFill>
                <a:latin typeface="Lato Bold Italics"/>
              </a:rPr>
              <a:t>R. Unnikrishnan and V. S. Gandhi, "A Review of Lane Detection Algorithms for Autonomous Vehicles," International Journal of Advanced Research in Computer and Communication Engineering, vol. 8, no. 1, pp. 171-175, Jan. 2019.</a:t>
            </a:r>
          </a:p>
          <a:p>
            <a:pPr algn="just" marL="755649" indent="-377824" lvl="1">
              <a:lnSpc>
                <a:spcPts val="4899"/>
              </a:lnSpc>
              <a:buFont typeface="Arial"/>
              <a:buChar char="•"/>
            </a:pPr>
            <a:r>
              <a:rPr lang="en-US" sz="3499" spc="122">
                <a:solidFill>
                  <a:srgbClr val="000000"/>
                </a:solidFill>
                <a:latin typeface="Lato Bold Italics"/>
              </a:rPr>
              <a:t>P. S. Saha, A. K. Maiti, and S. K. Bandyopadhyay, "A Review of Lane Detection and Departure Warning System," in Proceedings of the 2016 IEEE International Conference on Advanced Networks and Telecommunications Systems (ANTS), Dec. 2016, pp. 1-6.</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669364"/>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BIBILOGRAPHY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915367" y="2341334"/>
            <a:ext cx="14628719" cy="5624452"/>
          </a:xfrm>
          <a:prstGeom prst="rect">
            <a:avLst/>
          </a:prstGeom>
        </p:spPr>
        <p:txBody>
          <a:bodyPr anchor="t" rtlCol="false" tIns="0" lIns="0" bIns="0" rIns="0">
            <a:spAutoFit/>
          </a:bodyPr>
          <a:lstStyle/>
          <a:p>
            <a:pPr algn="just" marL="764610" indent="-382305" lvl="1">
              <a:lnSpc>
                <a:spcPts val="4958"/>
              </a:lnSpc>
              <a:buFont typeface="Arial"/>
              <a:buChar char="•"/>
            </a:pPr>
            <a:r>
              <a:rPr lang="en-US" sz="3541" spc="123">
                <a:solidFill>
                  <a:srgbClr val="000000"/>
                </a:solidFill>
                <a:latin typeface="Lato Bold Italics"/>
              </a:rPr>
              <a:t>Y. Wang and S. Zhang, "A Survey of Lane Detection and Tracking Techniques," IEEE Intelligent Vehicles Symposium Proceedings, pp. 1484-1489, June 2013.</a:t>
            </a:r>
          </a:p>
          <a:p>
            <a:pPr algn="just" marL="764610" indent="-382305" lvl="1">
              <a:lnSpc>
                <a:spcPts val="4958"/>
              </a:lnSpc>
              <a:buFont typeface="Arial"/>
              <a:buChar char="•"/>
            </a:pPr>
            <a:r>
              <a:rPr lang="en-US" sz="3541" spc="123">
                <a:solidFill>
                  <a:srgbClr val="000000"/>
                </a:solidFill>
                <a:latin typeface="Lato Bold Italics"/>
              </a:rPr>
              <a:t>OpenCV documentation and tutorials, which include examples and tutorials on road lane line detection using OpenCV and Python.</a:t>
            </a:r>
          </a:p>
          <a:p>
            <a:pPr algn="just" marL="764610" indent="-382305" lvl="1">
              <a:lnSpc>
                <a:spcPts val="4958"/>
              </a:lnSpc>
              <a:buFont typeface="Arial"/>
              <a:buChar char="•"/>
            </a:pPr>
            <a:r>
              <a:rPr lang="en-US" sz="3541" spc="123">
                <a:solidFill>
                  <a:srgbClr val="000000"/>
                </a:solidFill>
                <a:latin typeface="Lato Bold Italics"/>
              </a:rPr>
              <a:t>Code repositories and blogs such as GitHub and Medium, which provide code examples and step-by-step tutorials for implementing road lane line detection algorithms.</a:t>
            </a:r>
          </a:p>
          <a:p>
            <a:pPr algn="just">
              <a:lnSpc>
                <a:spcPts val="4958"/>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03074" y="-920675"/>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BIBILOGRAPHY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576611" y="8353252"/>
            <a:ext cx="19974273" cy="1420979"/>
            <a:chOff x="0" y="0"/>
            <a:chExt cx="5260714" cy="374250"/>
          </a:xfrm>
        </p:grpSpPr>
        <p:sp>
          <p:nvSpPr>
            <p:cNvPr name="Freeform 6" id="6"/>
            <p:cNvSpPr/>
            <p:nvPr/>
          </p:nvSpPr>
          <p:spPr>
            <a:xfrm flipH="false" flipV="false">
              <a:off x="0" y="0"/>
              <a:ext cx="5260714" cy="374250"/>
            </a:xfrm>
            <a:custGeom>
              <a:avLst/>
              <a:gdLst/>
              <a:ahLst/>
              <a:cxnLst/>
              <a:rect r="r" b="b" t="t" l="l"/>
              <a:pathLst>
                <a:path h="374250" w="5260714">
                  <a:moveTo>
                    <a:pt x="0" y="0"/>
                  </a:moveTo>
                  <a:lnTo>
                    <a:pt x="5260714" y="0"/>
                  </a:lnTo>
                  <a:lnTo>
                    <a:pt x="5260714" y="374250"/>
                  </a:lnTo>
                  <a:lnTo>
                    <a:pt x="0" y="374250"/>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76251" y="1662606"/>
            <a:ext cx="2942276" cy="294227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2120044" y="6010601"/>
            <a:ext cx="3395204" cy="1049427"/>
          </a:xfrm>
          <a:prstGeom prst="rect">
            <a:avLst/>
          </a:prstGeom>
        </p:spPr>
      </p:pic>
      <p:sp>
        <p:nvSpPr>
          <p:cNvPr name="TextBox 10" id="10"/>
          <p:cNvSpPr txBox="true"/>
          <p:nvPr/>
        </p:nvSpPr>
        <p:spPr>
          <a:xfrm rot="0">
            <a:off x="3269473" y="2924194"/>
            <a:ext cx="11749054" cy="1793183"/>
          </a:xfrm>
          <a:prstGeom prst="rect">
            <a:avLst/>
          </a:prstGeom>
        </p:spPr>
        <p:txBody>
          <a:bodyPr anchor="t" rtlCol="false" tIns="0" lIns="0" bIns="0" rIns="0">
            <a:spAutoFit/>
          </a:bodyPr>
          <a:lstStyle/>
          <a:p>
            <a:pPr algn="ctr">
              <a:lnSpc>
                <a:spcPts val="14620"/>
              </a:lnSpc>
            </a:pPr>
            <a:r>
              <a:rPr lang="en-US" sz="10443">
                <a:solidFill>
                  <a:srgbClr val="000000"/>
                </a:solidFill>
                <a:latin typeface="Fredoka One 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969586" y="-333859"/>
            <a:ext cx="9787574" cy="1730229"/>
            <a:chOff x="0" y="0"/>
            <a:chExt cx="2577797" cy="455698"/>
          </a:xfrm>
        </p:grpSpPr>
        <p:sp>
          <p:nvSpPr>
            <p:cNvPr name="Freeform 9" id="9"/>
            <p:cNvSpPr/>
            <p:nvPr/>
          </p:nvSpPr>
          <p:spPr>
            <a:xfrm flipH="false" flipV="false">
              <a:off x="0" y="0"/>
              <a:ext cx="2577797" cy="455698"/>
            </a:xfrm>
            <a:custGeom>
              <a:avLst/>
              <a:gdLst/>
              <a:ahLst/>
              <a:cxnLst/>
              <a:rect r="r" b="b" t="t" l="l"/>
              <a:pathLst>
                <a:path h="455698" w="2577797">
                  <a:moveTo>
                    <a:pt x="0" y="0"/>
                  </a:moveTo>
                  <a:lnTo>
                    <a:pt x="2577797" y="0"/>
                  </a:lnTo>
                  <a:lnTo>
                    <a:pt x="2577797"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443432"/>
            <a:ext cx="1949375" cy="1949375"/>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graphicFrame>
        <p:nvGraphicFramePr>
          <p:cNvPr name="Table 16" id="16"/>
          <p:cNvGraphicFramePr>
            <a:graphicFrameLocks noGrp="true"/>
          </p:cNvGraphicFramePr>
          <p:nvPr/>
        </p:nvGraphicFramePr>
        <p:xfrm>
          <a:off x="1588672" y="1505943"/>
          <a:ext cx="15110655" cy="8963025"/>
        </p:xfrm>
        <a:graphic>
          <a:graphicData uri="http://schemas.openxmlformats.org/drawingml/2006/table">
            <a:tbl>
              <a:tblPr/>
              <a:tblGrid>
                <a:gridCol w="1187929"/>
                <a:gridCol w="7805257"/>
                <a:gridCol w="3480648"/>
                <a:gridCol w="2636821"/>
              </a:tblGrid>
              <a:tr h="1676013">
                <a:tc>
                  <a:txBody>
                    <a:bodyPr anchor="t" rtlCol="false"/>
                    <a:lstStyle/>
                    <a:p>
                      <a:pPr algn="ctr">
                        <a:lnSpc>
                          <a:spcPts val="4200"/>
                        </a:lnSpc>
                        <a:defRPr/>
                      </a:pPr>
                      <a:r>
                        <a:rPr lang="en-US" sz="3000">
                          <a:solidFill>
                            <a:srgbClr val="000000"/>
                          </a:solidFill>
                          <a:latin typeface="Lato Bold Bold Italics"/>
                        </a:rPr>
                        <a:t>S.No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Italics"/>
                        </a:rPr>
                        <a:t>TITLE OF THE PAPER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METHODS/APPROACH</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PUBLISHED YEAR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676013">
                <a:tc>
                  <a:txBody>
                    <a:bodyPr anchor="t" rtlCol="false"/>
                    <a:lstStyle/>
                    <a:p>
                      <a:pPr algn="ctr">
                        <a:lnSpc>
                          <a:spcPts val="4200"/>
                        </a:lnSpc>
                        <a:defRPr/>
                      </a:pPr>
                      <a:r>
                        <a:rPr lang="en-US" sz="3000">
                          <a:solidFill>
                            <a:srgbClr val="000000"/>
                          </a:solidFill>
                          <a:latin typeface="Lato Bold Italics"/>
                        </a:rPr>
                        <a:t>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ROAD LANE LINE DETECTION USING OPENCV</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OpenCV</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2022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676013">
                <a:tc>
                  <a:txBody>
                    <a:bodyPr anchor="t" rtlCol="false"/>
                    <a:lstStyle/>
                    <a:p>
                      <a:pPr algn="ctr">
                        <a:lnSpc>
                          <a:spcPts val="4200"/>
                        </a:lnSpc>
                        <a:defRPr/>
                      </a:pPr>
                      <a:r>
                        <a:rPr lang="en-US" sz="3000">
                          <a:solidFill>
                            <a:srgbClr val="000000"/>
                          </a:solidFill>
                          <a:latin typeface="Lato Bold Italics"/>
                        </a:rPr>
                        <a:t>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Road Lane-Lines Detection in Real-Time for Advanced Driving Assistance Systems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Computer Vision </a:t>
                      </a:r>
                      <a:endParaRPr lang="en-US" sz="1100"/>
                    </a:p>
                    <a:p>
                      <a:pPr algn="ctr">
                        <a:lnSpc>
                          <a:spcPts val="4200"/>
                        </a:lnSpc>
                      </a:pPr>
                      <a:r>
                        <a:rPr lang="en-US" sz="3000">
                          <a:solidFill>
                            <a:srgbClr val="000000"/>
                          </a:solidFill>
                          <a:latin typeface="Lato Bold Italics"/>
                        </a:rPr>
                        <a:t>Algorithm</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676013">
                <a:tc>
                  <a:txBody>
                    <a:bodyPr anchor="t" rtlCol="false"/>
                    <a:lstStyle/>
                    <a:p>
                      <a:pPr algn="ctr">
                        <a:lnSpc>
                          <a:spcPts val="4200"/>
                        </a:lnSpc>
                        <a:defRPr/>
                      </a:pPr>
                      <a:r>
                        <a:rPr lang="en-US" sz="3000">
                          <a:solidFill>
                            <a:srgbClr val="000000"/>
                          </a:solidFill>
                          <a:latin typeface="Lato Bold Italics"/>
                        </a:rPr>
                        <a:t>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Lane Line Detection based on Machine Vision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Machine Vision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2022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58974">
                <a:tc>
                  <a:txBody>
                    <a:bodyPr anchor="t" rtlCol="false"/>
                    <a:lstStyle/>
                    <a:p>
                      <a:pPr algn="ctr">
                        <a:lnSpc>
                          <a:spcPts val="4200"/>
                        </a:lnSpc>
                        <a:defRPr/>
                      </a:pPr>
                      <a:r>
                        <a:rPr lang="en-US" sz="3000">
                          <a:solidFill>
                            <a:srgbClr val="000000"/>
                          </a:solidFill>
                          <a:latin typeface="Lato Bold Italics"/>
                        </a:rPr>
                        <a:t>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Lane-line Detection Algorithm for Complex Road Based on OpenCV</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OpenCV</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17" id="17"/>
          <p:cNvSpPr txBox="true"/>
          <p:nvPr/>
        </p:nvSpPr>
        <p:spPr>
          <a:xfrm rot="0">
            <a:off x="4263094" y="10956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LITERATURE SURVEY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443432"/>
            <a:ext cx="1949375" cy="1949375"/>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graphicFrame>
        <p:nvGraphicFramePr>
          <p:cNvPr name="Table 13" id="13"/>
          <p:cNvGraphicFramePr>
            <a:graphicFrameLocks noGrp="true"/>
          </p:cNvGraphicFramePr>
          <p:nvPr/>
        </p:nvGraphicFramePr>
        <p:xfrm>
          <a:off x="1588672" y="717042"/>
          <a:ext cx="15110655" cy="8852916"/>
        </p:xfrm>
        <a:graphic>
          <a:graphicData uri="http://schemas.openxmlformats.org/drawingml/2006/table">
            <a:tbl>
              <a:tblPr/>
              <a:tblGrid>
                <a:gridCol w="1187929"/>
                <a:gridCol w="7857997"/>
                <a:gridCol w="3427909"/>
                <a:gridCol w="2636821"/>
              </a:tblGrid>
              <a:tr h="1639353">
                <a:tc>
                  <a:txBody>
                    <a:bodyPr anchor="t" rtlCol="false"/>
                    <a:lstStyle/>
                    <a:p>
                      <a:pPr algn="ctr">
                        <a:lnSpc>
                          <a:spcPts val="4200"/>
                        </a:lnSpc>
                        <a:defRPr/>
                      </a:pPr>
                      <a:r>
                        <a:rPr lang="en-US" sz="3000">
                          <a:solidFill>
                            <a:srgbClr val="000000"/>
                          </a:solidFill>
                          <a:latin typeface="Lato Bold Bold Italics"/>
                        </a:rPr>
                        <a:t>S.No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Italics"/>
                        </a:rPr>
                        <a:t>TITLE OF THE PAPER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METHODS/APPROACH</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PUBLISHED YEAR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639353">
                <a:tc>
                  <a:txBody>
                    <a:bodyPr anchor="t" rtlCol="false"/>
                    <a:lstStyle/>
                    <a:p>
                      <a:pPr algn="ctr">
                        <a:lnSpc>
                          <a:spcPts val="4200"/>
                        </a:lnSpc>
                        <a:defRPr/>
                      </a:pPr>
                      <a:r>
                        <a:rPr lang="en-US" sz="3000">
                          <a:solidFill>
                            <a:srgbClr val="000000"/>
                          </a:solidFill>
                          <a:latin typeface="Lato Bold Italics"/>
                        </a:rPr>
                        <a:t>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a:rPr>
                        <a:t>Lane Line Detection Based On YOLOv4</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Yolov4 method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a:rPr>
                        <a:t>2021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794436">
                <a:tc>
                  <a:txBody>
                    <a:bodyPr anchor="t" rtlCol="false"/>
                    <a:lstStyle/>
                    <a:p>
                      <a:pPr algn="ctr">
                        <a:lnSpc>
                          <a:spcPts val="4200"/>
                        </a:lnSpc>
                        <a:defRPr/>
                      </a:pPr>
                      <a:r>
                        <a:rPr lang="en-US" sz="3000">
                          <a:solidFill>
                            <a:srgbClr val="000000"/>
                          </a:solidFill>
                          <a:latin typeface="Lato Bold Italics"/>
                        </a:rPr>
                        <a:t>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Lane Line Detection Optimization Algorithm based on Improved Hough Transform and R-least Squares with Dual Removal</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Hough Transform and </a:t>
                      </a:r>
                      <a:endParaRPr lang="en-US" sz="1100"/>
                    </a:p>
                    <a:p>
                      <a:pPr algn="ctr">
                        <a:lnSpc>
                          <a:spcPts val="4200"/>
                        </a:lnSpc>
                      </a:pPr>
                      <a:r>
                        <a:rPr lang="en-US" sz="3000">
                          <a:solidFill>
                            <a:srgbClr val="000000"/>
                          </a:solidFill>
                          <a:latin typeface="Lato Bold Italics"/>
                        </a:rPr>
                        <a:t>RLSDR method</a:t>
                      </a:r>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779773">
                <a:tc>
                  <a:txBody>
                    <a:bodyPr anchor="t" rtlCol="false"/>
                    <a:lstStyle/>
                    <a:p>
                      <a:pPr algn="ctr">
                        <a:lnSpc>
                          <a:spcPts val="4200"/>
                        </a:lnSpc>
                        <a:defRPr/>
                      </a:pPr>
                      <a:r>
                        <a:rPr lang="en-US" sz="3000">
                          <a:solidFill>
                            <a:srgbClr val="000000"/>
                          </a:solidFill>
                          <a:latin typeface="Lato Bold"/>
                        </a:rPr>
                        <a:t>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Research on Lane Detection and Tracking Algorithm Based on Improved Hough Transform</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Hough Transf</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2022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443432"/>
            <a:ext cx="1949375" cy="1949375"/>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graphicFrame>
        <p:nvGraphicFramePr>
          <p:cNvPr name="Table 13" id="13"/>
          <p:cNvGraphicFramePr>
            <a:graphicFrameLocks noGrp="true"/>
          </p:cNvGraphicFramePr>
          <p:nvPr/>
        </p:nvGraphicFramePr>
        <p:xfrm>
          <a:off x="1534371" y="138609"/>
          <a:ext cx="15219258" cy="10029825"/>
        </p:xfrm>
        <a:graphic>
          <a:graphicData uri="http://schemas.openxmlformats.org/drawingml/2006/table">
            <a:tbl>
              <a:tblPr/>
              <a:tblGrid>
                <a:gridCol w="1196466"/>
                <a:gridCol w="7914473"/>
                <a:gridCol w="3452546"/>
                <a:gridCol w="2655773"/>
              </a:tblGrid>
              <a:tr h="1659611">
                <a:tc>
                  <a:txBody>
                    <a:bodyPr anchor="t" rtlCol="false"/>
                    <a:lstStyle/>
                    <a:p>
                      <a:pPr algn="ctr">
                        <a:lnSpc>
                          <a:spcPts val="4200"/>
                        </a:lnSpc>
                        <a:defRPr/>
                      </a:pPr>
                      <a:r>
                        <a:rPr lang="en-US" sz="3000">
                          <a:solidFill>
                            <a:srgbClr val="000000"/>
                          </a:solidFill>
                          <a:latin typeface="Lato Bold Bold Italics"/>
                        </a:rPr>
                        <a:t>S.No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Italics"/>
                        </a:rPr>
                        <a:t>TITLE OF THE PAPER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METHODS/APPROACH</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PUBLISHED YEAR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659611">
                <a:tc>
                  <a:txBody>
                    <a:bodyPr anchor="t" rtlCol="false"/>
                    <a:lstStyle/>
                    <a:p>
                      <a:pPr algn="ctr">
                        <a:lnSpc>
                          <a:spcPts val="4200"/>
                        </a:lnSpc>
                        <a:defRPr/>
                      </a:pPr>
                      <a:r>
                        <a:rPr lang="en-US" sz="3000">
                          <a:solidFill>
                            <a:srgbClr val="000000"/>
                          </a:solidFill>
                          <a:latin typeface="Lato Bold Italics"/>
                        </a:rPr>
                        <a:t>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a:rPr>
                        <a:t>Simple road lane line detection algorithm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Canny Edge detection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36867">
                <a:tc>
                  <a:txBody>
                    <a:bodyPr anchor="t" rtlCol="false"/>
                    <a:lstStyle/>
                    <a:p>
                      <a:pPr algn="ctr">
                        <a:lnSpc>
                          <a:spcPts val="4200"/>
                        </a:lnSpc>
                        <a:defRPr/>
                      </a:pPr>
                      <a:r>
                        <a:rPr lang="en-US" sz="3000">
                          <a:solidFill>
                            <a:srgbClr val="000000"/>
                          </a:solidFill>
                          <a:latin typeface="Lato Bold Italics"/>
                        </a:rPr>
                        <a:t>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An Efficient Method of Lane Detection and Tracking for Highway Safety</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Canny Edge Algorithm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36867">
                <a:tc>
                  <a:txBody>
                    <a:bodyPr anchor="t" rtlCol="false"/>
                    <a:lstStyle/>
                    <a:p>
                      <a:pPr algn="ctr">
                        <a:lnSpc>
                          <a:spcPts val="4200"/>
                        </a:lnSpc>
                        <a:defRPr/>
                      </a:pPr>
                      <a:r>
                        <a:rPr lang="en-US" sz="3000">
                          <a:solidFill>
                            <a:srgbClr val="000000"/>
                          </a:solidFill>
                          <a:latin typeface="Lato Bold"/>
                        </a:rPr>
                        <a:t>10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Research on Real-Time Lane Line Detection Technology Based on Machine Vision</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Machine Vision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36867">
                <a:tc>
                  <a:txBody>
                    <a:bodyPr anchor="t" rtlCol="false"/>
                    <a:lstStyle/>
                    <a:p>
                      <a:pPr algn="ctr">
                        <a:lnSpc>
                          <a:spcPts val="4200"/>
                        </a:lnSpc>
                        <a:defRPr/>
                      </a:pPr>
                      <a:r>
                        <a:rPr lang="en-US" sz="3000">
                          <a:solidFill>
                            <a:srgbClr val="000000"/>
                          </a:solidFill>
                          <a:latin typeface="Lato Bold"/>
                        </a:rPr>
                        <a:t>11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Research on Real-Time Lane Line Detection Technology Based on Machine Vision</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Bilateral Filter and SAGC</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7295157"/>
            <a:chOff x="0" y="0"/>
            <a:chExt cx="4274726" cy="1921358"/>
          </a:xfrm>
        </p:grpSpPr>
        <p:sp>
          <p:nvSpPr>
            <p:cNvPr name="Freeform 6" id="6"/>
            <p:cNvSpPr/>
            <p:nvPr/>
          </p:nvSpPr>
          <p:spPr>
            <a:xfrm flipH="false" flipV="false">
              <a:off x="0" y="0"/>
              <a:ext cx="4274726" cy="1921358"/>
            </a:xfrm>
            <a:custGeom>
              <a:avLst/>
              <a:gdLst/>
              <a:ahLst/>
              <a:cxnLst/>
              <a:rect r="r" b="b" t="t" l="l"/>
              <a:pathLst>
                <a:path h="1921358" w="4274726">
                  <a:moveTo>
                    <a:pt x="0" y="0"/>
                  </a:moveTo>
                  <a:lnTo>
                    <a:pt x="4274726" y="0"/>
                  </a:lnTo>
                  <a:lnTo>
                    <a:pt x="4274726" y="1921358"/>
                  </a:lnTo>
                  <a:lnTo>
                    <a:pt x="0" y="1921358"/>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76611" y="8801100"/>
            <a:ext cx="19974273" cy="1861295"/>
            <a:chOff x="0" y="0"/>
            <a:chExt cx="5260714" cy="490218"/>
          </a:xfrm>
        </p:grpSpPr>
        <p:sp>
          <p:nvSpPr>
            <p:cNvPr name="Freeform 9" id="9"/>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259300" y="-443432"/>
            <a:ext cx="1949375" cy="1949375"/>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graphicFrame>
        <p:nvGraphicFramePr>
          <p:cNvPr name="Table 13" id="13"/>
          <p:cNvGraphicFramePr>
            <a:graphicFrameLocks noGrp="true"/>
          </p:cNvGraphicFramePr>
          <p:nvPr/>
        </p:nvGraphicFramePr>
        <p:xfrm>
          <a:off x="1534371" y="457200"/>
          <a:ext cx="15219258" cy="9372600"/>
        </p:xfrm>
        <a:graphic>
          <a:graphicData uri="http://schemas.openxmlformats.org/drawingml/2006/table">
            <a:tbl>
              <a:tblPr/>
              <a:tblGrid>
                <a:gridCol w="1196466"/>
                <a:gridCol w="7914473"/>
                <a:gridCol w="3452546"/>
                <a:gridCol w="2655773"/>
              </a:tblGrid>
              <a:tr h="1633105">
                <a:tc>
                  <a:txBody>
                    <a:bodyPr anchor="t" rtlCol="false"/>
                    <a:lstStyle/>
                    <a:p>
                      <a:pPr algn="ctr">
                        <a:lnSpc>
                          <a:spcPts val="4200"/>
                        </a:lnSpc>
                        <a:defRPr/>
                      </a:pPr>
                      <a:r>
                        <a:rPr lang="en-US" sz="3000">
                          <a:solidFill>
                            <a:srgbClr val="000000"/>
                          </a:solidFill>
                          <a:latin typeface="Lato Bold Bold Italics"/>
                        </a:rPr>
                        <a:t>S.No</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Italics"/>
                        </a:rPr>
                        <a:t>TITLE OF THE PAPER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METHODS/APPROACH</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200"/>
                        </a:lnSpc>
                        <a:defRPr/>
                      </a:pPr>
                      <a:r>
                        <a:rPr lang="en-US" sz="3000">
                          <a:solidFill>
                            <a:srgbClr val="000000"/>
                          </a:solidFill>
                          <a:latin typeface="Lato Bold Bold Italics"/>
                        </a:rPr>
                        <a:t>PUBLISHED YEAR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2769177">
                <a:tc>
                  <a:txBody>
                    <a:bodyPr anchor="t" rtlCol="false"/>
                    <a:lstStyle/>
                    <a:p>
                      <a:pPr algn="ctr">
                        <a:lnSpc>
                          <a:spcPts val="4200"/>
                        </a:lnSpc>
                        <a:defRPr/>
                      </a:pPr>
                      <a:r>
                        <a:rPr lang="en-US" sz="3000">
                          <a:solidFill>
                            <a:srgbClr val="000000"/>
                          </a:solidFill>
                          <a:latin typeface="Lato Bold"/>
                        </a:rPr>
                        <a:t>12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a:rPr>
                        <a:t>Simple road lanVision-based lane line detection for autonomous vehicle navigation and guidance</a:t>
                      </a:r>
                      <a:endParaRPr lang="en-US" sz="1100"/>
                    </a:p>
                    <a:p>
                      <a:pPr algn="ctr">
                        <a:lnSpc>
                          <a:spcPts val="4200"/>
                        </a:lnSpc>
                      </a:pPr>
                      <a:r>
                        <a:rPr lang="en-US" sz="3000">
                          <a:solidFill>
                            <a:srgbClr val="000000"/>
                          </a:solidFill>
                          <a:latin typeface="Lato Bold"/>
                        </a:rPr>
                        <a:t>e line detection algorithm</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Ridge detector and sequential RANSAC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201141">
                <a:tc>
                  <a:txBody>
                    <a:bodyPr anchor="t" rtlCol="false"/>
                    <a:lstStyle/>
                    <a:p>
                      <a:pPr algn="ctr">
                        <a:lnSpc>
                          <a:spcPts val="4200"/>
                        </a:lnSpc>
                        <a:defRPr/>
                      </a:pPr>
                      <a:r>
                        <a:rPr lang="en-US" sz="3000">
                          <a:solidFill>
                            <a:srgbClr val="000000"/>
                          </a:solidFill>
                          <a:latin typeface="Lato Bold Italics"/>
                        </a:rPr>
                        <a:t>13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Lane line detection by using Hough Transform</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Hough Transform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769177">
                <a:tc>
                  <a:txBody>
                    <a:bodyPr anchor="t" rtlCol="false"/>
                    <a:lstStyle/>
                    <a:p>
                      <a:pPr algn="ctr">
                        <a:lnSpc>
                          <a:spcPts val="4200"/>
                        </a:lnSpc>
                        <a:defRPr/>
                      </a:pPr>
                      <a:r>
                        <a:rPr lang="en-US" sz="3000">
                          <a:solidFill>
                            <a:srgbClr val="000000"/>
                          </a:solidFill>
                          <a:latin typeface="Lato Bold"/>
                        </a:rPr>
                        <a:t>14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a:solidFill>
                            <a:srgbClr val="000000"/>
                          </a:solidFill>
                          <a:latin typeface="Lato Bold Italics"/>
                        </a:rPr>
                        <a:t>Lane line detection in real time based on morphological operations for driver assistance system</a:t>
                      </a:r>
                      <a:endParaRPr lang="en-US" sz="1100"/>
                    </a:p>
                    <a:p>
                      <a:pPr algn="ctr">
                        <a:lnSpc>
                          <a:spcPts val="4200"/>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Hough Transform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200"/>
                        </a:lnSpc>
                        <a:defRPr/>
                      </a:pPr>
                      <a:r>
                        <a:rPr lang="en-US" sz="3000">
                          <a:solidFill>
                            <a:srgbClr val="000000"/>
                          </a:solidFill>
                          <a:latin typeface="Lato Bold Italics"/>
                        </a:rPr>
                        <a:t>2017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9662" y="0"/>
            <a:ext cx="20507325" cy="10287000"/>
            <a:chOff x="0" y="0"/>
            <a:chExt cx="27343100" cy="1371600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3716000" cy="1371600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7100" y="0"/>
              <a:ext cx="13716000" cy="13716000"/>
            </a:xfrm>
            <a:prstGeom prst="rect">
              <a:avLst/>
            </a:prstGeom>
          </p:spPr>
        </p:pic>
      </p:grpSp>
      <p:grpSp>
        <p:nvGrpSpPr>
          <p:cNvPr name="Group 5" id="5"/>
          <p:cNvGrpSpPr/>
          <p:nvPr/>
        </p:nvGrpSpPr>
        <p:grpSpPr>
          <a:xfrm rot="0">
            <a:off x="1028700" y="1505943"/>
            <a:ext cx="16230600" cy="6526651"/>
            <a:chOff x="0" y="0"/>
            <a:chExt cx="4274726" cy="1718953"/>
          </a:xfrm>
        </p:grpSpPr>
        <p:sp>
          <p:nvSpPr>
            <p:cNvPr name="Freeform 6" id="6"/>
            <p:cNvSpPr/>
            <p:nvPr/>
          </p:nvSpPr>
          <p:spPr>
            <a:xfrm flipH="false" flipV="false">
              <a:off x="0" y="0"/>
              <a:ext cx="4274726" cy="1718953"/>
            </a:xfrm>
            <a:custGeom>
              <a:avLst/>
              <a:gdLst/>
              <a:ahLst/>
              <a:cxnLst/>
              <a:rect r="r" b="b" t="t" l="l"/>
              <a:pathLst>
                <a:path h="1718953" w="4274726">
                  <a:moveTo>
                    <a:pt x="0" y="0"/>
                  </a:moveTo>
                  <a:lnTo>
                    <a:pt x="4274726" y="0"/>
                  </a:lnTo>
                  <a:lnTo>
                    <a:pt x="4274726" y="1718953"/>
                  </a:lnTo>
                  <a:lnTo>
                    <a:pt x="0" y="1718953"/>
                  </a:lnTo>
                  <a:close/>
                </a:path>
              </a:pathLst>
            </a:custGeom>
            <a:solidFill>
              <a:srgbClr val="F1F2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39012" y="687305"/>
            <a:ext cx="8009976" cy="1730229"/>
            <a:chOff x="0" y="0"/>
            <a:chExt cx="2109623" cy="455698"/>
          </a:xfrm>
        </p:grpSpPr>
        <p:sp>
          <p:nvSpPr>
            <p:cNvPr name="Freeform 9" id="9"/>
            <p:cNvSpPr/>
            <p:nvPr/>
          </p:nvSpPr>
          <p:spPr>
            <a:xfrm flipH="false" flipV="false">
              <a:off x="0" y="0"/>
              <a:ext cx="2109623" cy="455698"/>
            </a:xfrm>
            <a:custGeom>
              <a:avLst/>
              <a:gdLst/>
              <a:ahLst/>
              <a:cxnLst/>
              <a:rect r="r" b="b" t="t" l="l"/>
              <a:pathLst>
                <a:path h="455698" w="2109623">
                  <a:moveTo>
                    <a:pt x="0" y="0"/>
                  </a:moveTo>
                  <a:lnTo>
                    <a:pt x="2109623" y="0"/>
                  </a:lnTo>
                  <a:lnTo>
                    <a:pt x="2109623" y="455698"/>
                  </a:lnTo>
                  <a:lnTo>
                    <a:pt x="0" y="455698"/>
                  </a:lnTo>
                  <a:close/>
                </a:path>
              </a:pathLst>
            </a:custGeom>
            <a:solidFill>
              <a:srgbClr val="DDDEDE"/>
            </a:solidFill>
            <a:ln w="38100">
              <a:solidFill>
                <a:srgbClr val="F1F2F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576611" y="8801100"/>
            <a:ext cx="19974273" cy="1861295"/>
            <a:chOff x="0" y="0"/>
            <a:chExt cx="5260714" cy="490218"/>
          </a:xfrm>
        </p:grpSpPr>
        <p:sp>
          <p:nvSpPr>
            <p:cNvPr name="Freeform 12" id="12"/>
            <p:cNvSpPr/>
            <p:nvPr/>
          </p:nvSpPr>
          <p:spPr>
            <a:xfrm flipH="false" flipV="false">
              <a:off x="0" y="0"/>
              <a:ext cx="5260714" cy="490218"/>
            </a:xfrm>
            <a:custGeom>
              <a:avLst/>
              <a:gdLst/>
              <a:ahLst/>
              <a:cxnLst/>
              <a:rect r="r" b="b" t="t" l="l"/>
              <a:pathLst>
                <a:path h="490218" w="5260714">
                  <a:moveTo>
                    <a:pt x="0" y="0"/>
                  </a:moveTo>
                  <a:lnTo>
                    <a:pt x="5260714" y="0"/>
                  </a:lnTo>
                  <a:lnTo>
                    <a:pt x="5260714" y="490218"/>
                  </a:lnTo>
                  <a:lnTo>
                    <a:pt x="0" y="490218"/>
                  </a:lnTo>
                  <a:close/>
                </a:path>
              </a:pathLst>
            </a:custGeom>
            <a:solidFill>
              <a:srgbClr val="F1F2F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028359" y="2644775"/>
            <a:ext cx="13795916"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spc="122">
                <a:solidFill>
                  <a:srgbClr val="000000"/>
                </a:solidFill>
                <a:latin typeface="Lato Bold Italics"/>
              </a:rPr>
              <a:t>All the existing systems only detect the white lane on the road.</a:t>
            </a:r>
          </a:p>
          <a:p>
            <a:pPr algn="just" marL="755649" indent="-377824" lvl="1">
              <a:lnSpc>
                <a:spcPts val="4899"/>
              </a:lnSpc>
              <a:buFont typeface="Arial"/>
              <a:buChar char="•"/>
            </a:pPr>
            <a:r>
              <a:rPr lang="en-US" sz="3499" spc="122">
                <a:solidFill>
                  <a:srgbClr val="000000"/>
                </a:solidFill>
                <a:latin typeface="Lato Bold Italics"/>
              </a:rPr>
              <a:t>A drawback is that the existing system has a difficult goal to fulfill because of the varying road conditions that a person encounters, particularly while driving at night or in the daytime.</a:t>
            </a:r>
          </a:p>
          <a:p>
            <a:pPr algn="just" marL="755649" indent="-377824" lvl="1">
              <a:lnSpc>
                <a:spcPts val="4899"/>
              </a:lnSpc>
              <a:buFont typeface="Arial"/>
              <a:buChar char="•"/>
            </a:pPr>
            <a:r>
              <a:rPr lang="en-US" sz="3499" spc="122">
                <a:solidFill>
                  <a:srgbClr val="000000"/>
                </a:solidFill>
                <a:latin typeface="Lato Bold Italics"/>
              </a:rPr>
              <a:t>Another drawback noticed is that most of the systems did not detect the surrounding objects of the vehicle (like a car or a bike or any object coming against the vehicle.)</a:t>
            </a:r>
          </a:p>
          <a:p>
            <a:pPr algn="just">
              <a:lnSpc>
                <a:spcPts val="4899"/>
              </a:lnSpc>
            </a:pPr>
          </a:p>
        </p:txBody>
      </p:sp>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24275" y="6533193"/>
            <a:ext cx="1949375" cy="1949375"/>
          </a:xfrm>
          <a:prstGeom prst="rect">
            <a:avLst/>
          </a:prstGeom>
        </p:spPr>
      </p:pic>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8902" y="1028700"/>
            <a:ext cx="3395204" cy="1049427"/>
          </a:xfrm>
          <a:prstGeom prst="rect">
            <a:avLst/>
          </a:prstGeom>
        </p:spPr>
      </p:pic>
      <p:sp>
        <p:nvSpPr>
          <p:cNvPr name="TextBox 17" id="17"/>
          <p:cNvSpPr txBox="true"/>
          <p:nvPr/>
        </p:nvSpPr>
        <p:spPr>
          <a:xfrm rot="0">
            <a:off x="4543721" y="904875"/>
            <a:ext cx="9200557" cy="1125781"/>
          </a:xfrm>
          <a:prstGeom prst="rect">
            <a:avLst/>
          </a:prstGeom>
        </p:spPr>
        <p:txBody>
          <a:bodyPr anchor="t" rtlCol="false" tIns="0" lIns="0" bIns="0" rIns="0">
            <a:spAutoFit/>
          </a:bodyPr>
          <a:lstStyle/>
          <a:p>
            <a:pPr algn="ctr">
              <a:lnSpc>
                <a:spcPts val="9250"/>
              </a:lnSpc>
            </a:pPr>
            <a:r>
              <a:rPr lang="en-US" sz="6607">
                <a:solidFill>
                  <a:srgbClr val="000000"/>
                </a:solidFill>
                <a:latin typeface="Fredoka One Bold"/>
              </a:rPr>
              <a:t>EXISTING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DAFiP7AvI6I</dc:identifier>
  <dcterms:modified xsi:type="dcterms:W3CDTF">2011-08-01T06:04:30Z</dcterms:modified>
  <cp:revision>1</cp:revision>
  <dc:title>road lane line detection</dc:title>
</cp:coreProperties>
</file>